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72"/>
  </p:notesMasterIdLst>
  <p:sldIdLst>
    <p:sldId id="256" r:id="rId3"/>
    <p:sldId id="363" r:id="rId4"/>
    <p:sldId id="364" r:id="rId5"/>
    <p:sldId id="365" r:id="rId6"/>
    <p:sldId id="299" r:id="rId7"/>
    <p:sldId id="339" r:id="rId8"/>
    <p:sldId id="367" r:id="rId9"/>
    <p:sldId id="369" r:id="rId10"/>
    <p:sldId id="370" r:id="rId11"/>
    <p:sldId id="371" r:id="rId12"/>
    <p:sldId id="348" r:id="rId13"/>
    <p:sldId id="362" r:id="rId14"/>
    <p:sldId id="372" r:id="rId15"/>
    <p:sldId id="374" r:id="rId16"/>
    <p:sldId id="375" r:id="rId17"/>
    <p:sldId id="377" r:id="rId18"/>
    <p:sldId id="378" r:id="rId19"/>
    <p:sldId id="379" r:id="rId20"/>
    <p:sldId id="376" r:id="rId21"/>
    <p:sldId id="380" r:id="rId22"/>
    <p:sldId id="382" r:id="rId23"/>
    <p:sldId id="345" r:id="rId24"/>
    <p:sldId id="347" r:id="rId25"/>
    <p:sldId id="264" r:id="rId26"/>
    <p:sldId id="360" r:id="rId27"/>
    <p:sldId id="361" r:id="rId28"/>
    <p:sldId id="352" r:id="rId29"/>
    <p:sldId id="353" r:id="rId30"/>
    <p:sldId id="342" r:id="rId31"/>
    <p:sldId id="350" r:id="rId32"/>
    <p:sldId id="351" r:id="rId33"/>
    <p:sldId id="358" r:id="rId34"/>
    <p:sldId id="300" r:id="rId35"/>
    <p:sldId id="301" r:id="rId36"/>
    <p:sldId id="302" r:id="rId37"/>
    <p:sldId id="303" r:id="rId38"/>
    <p:sldId id="304" r:id="rId39"/>
    <p:sldId id="305" r:id="rId40"/>
    <p:sldId id="307" r:id="rId41"/>
    <p:sldId id="308" r:id="rId42"/>
    <p:sldId id="309" r:id="rId43"/>
    <p:sldId id="311" r:id="rId44"/>
    <p:sldId id="312" r:id="rId45"/>
    <p:sldId id="313" r:id="rId46"/>
    <p:sldId id="315" r:id="rId47"/>
    <p:sldId id="314" r:id="rId48"/>
    <p:sldId id="316" r:id="rId49"/>
    <p:sldId id="317" r:id="rId50"/>
    <p:sldId id="318" r:id="rId51"/>
    <p:sldId id="319" r:id="rId52"/>
    <p:sldId id="321" r:id="rId53"/>
    <p:sldId id="333" r:id="rId54"/>
    <p:sldId id="322" r:id="rId55"/>
    <p:sldId id="323" r:id="rId56"/>
    <p:sldId id="324" r:id="rId57"/>
    <p:sldId id="325" r:id="rId58"/>
    <p:sldId id="326" r:id="rId59"/>
    <p:sldId id="327" r:id="rId60"/>
    <p:sldId id="334" r:id="rId61"/>
    <p:sldId id="335" r:id="rId62"/>
    <p:sldId id="328" r:id="rId63"/>
    <p:sldId id="329" r:id="rId64"/>
    <p:sldId id="330" r:id="rId65"/>
    <p:sldId id="336" r:id="rId66"/>
    <p:sldId id="331" r:id="rId67"/>
    <p:sldId id="337" r:id="rId68"/>
    <p:sldId id="346" r:id="rId69"/>
    <p:sldId id="320" r:id="rId70"/>
    <p:sldId id="37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70704" autoAdjust="0"/>
  </p:normalViewPr>
  <p:slideViewPr>
    <p:cSldViewPr snapToGrid="0">
      <p:cViewPr>
        <p:scale>
          <a:sx n="125" d="100"/>
          <a:sy n="125" d="100"/>
        </p:scale>
        <p:origin x="1662" y="9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3/7/2020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36</a:t>
            </a:fld>
            <a:endParaRPr lang="en-US"/>
          </a:p>
        </p:txBody>
      </p:sp>
    </p:spTree>
    <p:extLst>
      <p:ext uri="{BB962C8B-B14F-4D97-AF65-F5344CB8AC3E}">
        <p14:creationId xmlns:p14="http://schemas.microsoft.com/office/powerpoint/2010/main" val="372988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ngle_Lines">
    <p:bg>
      <p:bgRef idx="1001">
        <a:schemeClr val="bg1"/>
      </p:bgRef>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DAA538E-3C43-4881-9A33-4C4D33F2F525}"/>
              </a:ext>
            </a:extLst>
          </p:cNvPr>
          <p:cNvSpPr>
            <a:spLocks noGrp="1"/>
          </p:cNvSpPr>
          <p:nvPr>
            <p:ph type="body" sz="quarter" idx="10"/>
          </p:nvPr>
        </p:nvSpPr>
        <p:spPr>
          <a:xfrm>
            <a:off x="241300" y="6646"/>
            <a:ext cx="11696700" cy="783931"/>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191605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3/7/2020</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0.wmf"/><Relationship Id="rId4" Type="http://schemas.openxmlformats.org/officeDocument/2006/relationships/oleObject" Target="../embeddings/oleObject1.bin"/><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media" Target="../media/media4.mp4"/><Relationship Id="rId7" Type="http://schemas.openxmlformats.org/officeDocument/2006/relationships/image" Target="../media/image4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slideLayout" Target="../slideLayouts/slideLayout2.xml"/><Relationship Id="rId10" Type="http://schemas.openxmlformats.org/officeDocument/2006/relationships/image" Target="../media/image45.png"/><Relationship Id="rId4" Type="http://schemas.openxmlformats.org/officeDocument/2006/relationships/video" Target="../media/media4.mp4"/><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6.mp4"/><Relationship Id="rId7" Type="http://schemas.openxmlformats.org/officeDocument/2006/relationships/image" Target="../media/image4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slideLayout" Target="../slideLayouts/slideLayout2.xml"/><Relationship Id="rId10" Type="http://schemas.openxmlformats.org/officeDocument/2006/relationships/image" Target="../media/image51.png"/><Relationship Id="rId4" Type="http://schemas.openxmlformats.org/officeDocument/2006/relationships/video" Target="../media/media6.mp4"/><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owardsdatascience.com/activation-functions-neural-networks-1cbd9f8d91d6"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5.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99.png"/></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hyperlink" Target="https://medium.com/@14prakash/back-propagation-is-very-simple-who-made-it-complicated-97b794c97e5c" TargetMode="Externa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2.png"/><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hyperlink" Target="https://towardsdatascience.com/gradient-descent-algorithm-and-its-variants-10f652806a3" TargetMode="External"/><Relationship Id="rId4" Type="http://schemas.openxmlformats.org/officeDocument/2006/relationships/hyperlink" Target="https://medium.com/@montjoile/an-introduction-to-gradient-descent-algorithm-34cf3cee752b"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6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hyperlink" Target="https://ml-cheatsheet.readthedocs.io/en/latest/gradient_descent.html" TargetMode="External"/><Relationship Id="rId1" Type="http://schemas.openxmlformats.org/officeDocument/2006/relationships/slideLayout" Target="../slideLayouts/slideLayout2.xml"/><Relationship Id="rId4" Type="http://schemas.openxmlformats.org/officeDocument/2006/relationships/image" Target="../media/image125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smtClean="0"/>
              <a:t>Neural </a:t>
            </a:r>
            <a:r>
              <a:rPr lang="en-US" smtClean="0"/>
              <a:t>Network I</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2020-03-27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Quadratic Function (Simulation)</a:t>
            </a:r>
            <a:endParaRPr lang="en-US" dirty="0"/>
          </a:p>
        </p:txBody>
      </p:sp>
      <p:pic>
        <p:nvPicPr>
          <p:cNvPr id="3" name="Picture 2"/>
          <p:cNvPicPr>
            <a:picLocks noChangeAspect="1"/>
          </p:cNvPicPr>
          <p:nvPr/>
        </p:nvPicPr>
        <p:blipFill>
          <a:blip r:embed="rId2"/>
          <a:stretch>
            <a:fillRect/>
          </a:stretch>
        </p:blipFill>
        <p:spPr>
          <a:xfrm>
            <a:off x="271312" y="1009999"/>
            <a:ext cx="11649376" cy="584800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18008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80080" y="1630680"/>
                <a:ext cx="11531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7852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𝟎𝟏</m:t>
                      </m:r>
                    </m:oMath>
                  </m:oMathPara>
                </a14:m>
                <a:endParaRPr lang="en-US" b="1"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478520" y="1630680"/>
                <a:ext cx="1153160" cy="369332"/>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241300" y="1009999"/>
            <a:ext cx="1658620" cy="307777"/>
          </a:xfrm>
          <a:prstGeom prst="rect">
            <a:avLst/>
          </a:prstGeom>
          <a:noFill/>
        </p:spPr>
        <p:txBody>
          <a:bodyPr wrap="square" rtlCol="0">
            <a:spAutoFit/>
          </a:bodyPr>
          <a:lstStyle/>
          <a:p>
            <a:r>
              <a:rPr lang="en-US" sz="1400" b="1" dirty="0" smtClean="0">
                <a:cs typeface="Arial" pitchFamily="34" charset="0"/>
              </a:rPr>
              <a:t>10 iterations</a:t>
            </a:r>
          </a:p>
        </p:txBody>
      </p:sp>
      <mc:AlternateContent xmlns:mc="http://schemas.openxmlformats.org/markup-compatibility/2006" xmlns:a14="http://schemas.microsoft.com/office/drawing/2010/main">
        <mc:Choice Requires="a14">
          <p:sp>
            <p:nvSpPr>
              <p:cNvPr id="8" name="TextBox 7"/>
              <p:cNvSpPr txBox="1"/>
              <p:nvPr/>
            </p:nvSpPr>
            <p:spPr>
              <a:xfrm>
                <a:off x="3180080" y="46278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𝟗</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80080" y="4627880"/>
                <a:ext cx="11531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37880" y="432816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37880" y="4328160"/>
                <a:ext cx="1153160" cy="369332"/>
              </a:xfrm>
              <a:prstGeom prst="rect">
                <a:avLst/>
              </a:prstGeom>
              <a:blipFill>
                <a:blip r:embed="rId6"/>
                <a:stretch>
                  <a:fillRect/>
                </a:stretch>
              </a:blipFill>
            </p:spPr>
            <p:txBody>
              <a:bodyPr/>
              <a:lstStyle/>
              <a:p>
                <a:r>
                  <a:rPr lang="en-US">
                    <a:noFill/>
                  </a:rPr>
                  <a:t> </a:t>
                </a:r>
              </a:p>
            </p:txBody>
          </p:sp>
        </mc:Fallback>
      </mc:AlternateContent>
      <p:sp>
        <p:nvSpPr>
          <p:cNvPr id="12" name="TextBox 11"/>
          <p:cNvSpPr txBox="1"/>
          <p:nvPr/>
        </p:nvSpPr>
        <p:spPr>
          <a:xfrm>
            <a:off x="241300" y="6364319"/>
            <a:ext cx="1658620" cy="307777"/>
          </a:xfrm>
          <a:prstGeom prst="rect">
            <a:avLst/>
          </a:prstGeom>
          <a:noFill/>
        </p:spPr>
        <p:txBody>
          <a:bodyPr wrap="square" rtlCol="0">
            <a:spAutoFit/>
          </a:bodyPr>
          <a:lstStyle/>
          <a:p>
            <a:r>
              <a:rPr lang="en-US" sz="1400" b="1" dirty="0" smtClean="0">
                <a:solidFill>
                  <a:srgbClr val="FF0000"/>
                </a:solidFill>
                <a:cs typeface="Arial" pitchFamily="34" charset="0"/>
              </a:rPr>
              <a:t>See tutorials</a:t>
            </a:r>
          </a:p>
        </p:txBody>
      </p:sp>
    </p:spTree>
    <p:extLst>
      <p:ext uri="{BB962C8B-B14F-4D97-AF65-F5344CB8AC3E}">
        <p14:creationId xmlns:p14="http://schemas.microsoft.com/office/powerpoint/2010/main" val="2642145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Learning Rates</a:t>
            </a:r>
            <a:endParaRPr lang="en-US" dirty="0"/>
          </a:p>
        </p:txBody>
      </p:sp>
      <p:pic>
        <p:nvPicPr>
          <p:cNvPr id="3" name="Picture 2" descr="http://cs231n.github.io/assets/nn3/learningrat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932" y="936747"/>
            <a:ext cx="6564868" cy="592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69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Recall: Least Squares Line Fitting </a:t>
            </a:r>
            <a:endParaRPr lang="en-US" dirty="0"/>
          </a:p>
        </p:txBody>
      </p:sp>
      <p:pic>
        <p:nvPicPr>
          <p:cNvPr id="17" name="Picture 16"/>
          <p:cNvPicPr>
            <a:picLocks noChangeAspect="1" noChangeArrowheads="1"/>
          </p:cNvPicPr>
          <p:nvPr/>
        </p:nvPicPr>
        <p:blipFill>
          <a:blip r:embed="rId3" cstate="print"/>
          <a:srcRect/>
          <a:stretch>
            <a:fillRect/>
          </a:stretch>
        </p:blipFill>
        <p:spPr bwMode="auto">
          <a:xfrm>
            <a:off x="7518400" y="1224895"/>
            <a:ext cx="2514600" cy="1758950"/>
          </a:xfrm>
          <a:prstGeom prst="rect">
            <a:avLst/>
          </a:prstGeom>
          <a:noFill/>
          <a:ln w="9525">
            <a:noFill/>
            <a:miter lim="800000"/>
            <a:headEnd/>
            <a:tailEnd/>
          </a:ln>
        </p:spPr>
      </p:pic>
      <p:sp>
        <p:nvSpPr>
          <p:cNvPr id="18" name="Rectangle 9"/>
          <p:cNvSpPr>
            <a:spLocks noChangeArrowheads="1"/>
          </p:cNvSpPr>
          <p:nvPr/>
        </p:nvSpPr>
        <p:spPr bwMode="auto">
          <a:xfrm>
            <a:off x="8737600" y="2045632"/>
            <a:ext cx="923925" cy="457200"/>
          </a:xfrm>
          <a:prstGeom prst="rect">
            <a:avLst/>
          </a:prstGeom>
          <a:noFill/>
          <a:ln w="9525">
            <a:noFill/>
            <a:miter lim="800000"/>
            <a:headEnd/>
            <a:tailEnd/>
          </a:ln>
        </p:spPr>
        <p:txBody>
          <a:bodyPr wrap="none">
            <a:spAutoFit/>
          </a:bodyPr>
          <a:lstStyle/>
          <a:p>
            <a:r>
              <a:rPr lang="en-US" sz="2400" b="0" dirty="0">
                <a:latin typeface="Times New Roman" pitchFamily="18" charset="0"/>
              </a:rPr>
              <a:t>(</a:t>
            </a:r>
            <a:r>
              <a:rPr lang="en-US" sz="2400" b="0" i="1" dirty="0">
                <a:latin typeface="Times New Roman" pitchFamily="18" charset="0"/>
              </a:rPr>
              <a:t>x</a:t>
            </a:r>
            <a:r>
              <a:rPr lang="en-US" sz="2400" b="0" i="1" baseline="-25000" dirty="0">
                <a:latin typeface="Times New Roman" pitchFamily="18" charset="0"/>
              </a:rPr>
              <a:t>i</a:t>
            </a:r>
            <a:r>
              <a:rPr lang="en-US" sz="2400" b="0" dirty="0">
                <a:latin typeface="Times New Roman" pitchFamily="18" charset="0"/>
              </a:rPr>
              <a:t>, </a:t>
            </a:r>
            <a:r>
              <a:rPr lang="en-US" sz="2400" b="0" i="1" dirty="0" err="1">
                <a:latin typeface="Times New Roman" pitchFamily="18" charset="0"/>
              </a:rPr>
              <a:t>y</a:t>
            </a:r>
            <a:r>
              <a:rPr lang="en-US" sz="2400" b="0" i="1" baseline="-25000" dirty="0" err="1">
                <a:latin typeface="Times New Roman" pitchFamily="18" charset="0"/>
              </a:rPr>
              <a:t>i</a:t>
            </a:r>
            <a:r>
              <a:rPr lang="en-US" sz="2400" b="0" dirty="0">
                <a:latin typeface="Times New Roman" pitchFamily="18" charset="0"/>
              </a:rPr>
              <a:t>)</a:t>
            </a:r>
          </a:p>
        </p:txBody>
      </p:sp>
      <p:sp>
        <p:nvSpPr>
          <p:cNvPr id="19" name="Rectangle 10"/>
          <p:cNvSpPr>
            <a:spLocks noChangeArrowheads="1"/>
          </p:cNvSpPr>
          <p:nvPr/>
        </p:nvSpPr>
        <p:spPr bwMode="auto">
          <a:xfrm>
            <a:off x="9499600" y="1207432"/>
            <a:ext cx="1239838" cy="457200"/>
          </a:xfrm>
          <a:prstGeom prst="rect">
            <a:avLst/>
          </a:prstGeom>
          <a:noFill/>
          <a:ln w="9525">
            <a:noFill/>
            <a:miter lim="800000"/>
            <a:headEnd/>
            <a:tailEnd/>
          </a:ln>
        </p:spPr>
        <p:txBody>
          <a:bodyPr wrap="none">
            <a:spAutoFit/>
          </a:bodyPr>
          <a:lstStyle/>
          <a:p>
            <a:r>
              <a:rPr lang="en-US" sz="2400" b="0" i="1">
                <a:latin typeface="Times New Roman" pitchFamily="18" charset="0"/>
              </a:rPr>
              <a:t>y=mx+b</a:t>
            </a:r>
          </a:p>
        </p:txBody>
      </p:sp>
      <p:sp>
        <p:nvSpPr>
          <p:cNvPr id="20" name="Rectangle 19"/>
          <p:cNvSpPr/>
          <p:nvPr/>
        </p:nvSpPr>
        <p:spPr>
          <a:xfrm>
            <a:off x="284480" y="1022805"/>
            <a:ext cx="7579360" cy="2031325"/>
          </a:xfrm>
          <a:prstGeom prst="rect">
            <a:avLst/>
          </a:prstGeom>
        </p:spPr>
        <p:txBody>
          <a:bodyPr wrap="square">
            <a:spAutoFit/>
          </a:bodyPr>
          <a:lstStyle/>
          <a:p>
            <a:pPr>
              <a:lnSpc>
                <a:spcPct val="150000"/>
              </a:lnSpc>
            </a:pPr>
            <a:r>
              <a:rPr lang="en-US" sz="2800" dirty="0" smtClean="0"/>
              <a:t>Data (measurement): </a:t>
            </a:r>
            <a:r>
              <a:rPr lang="en-US" sz="2800" dirty="0"/>
              <a:t>(</a:t>
            </a:r>
            <a:r>
              <a:rPr lang="en-US" sz="2800" i="1" dirty="0"/>
              <a:t>x</a:t>
            </a:r>
            <a:r>
              <a:rPr lang="en-US" sz="2800" baseline="-25000" dirty="0"/>
              <a:t>1</a:t>
            </a:r>
            <a:r>
              <a:rPr lang="en-US" sz="2800" dirty="0"/>
              <a:t>, </a:t>
            </a:r>
            <a:r>
              <a:rPr lang="en-US" sz="2800" i="1" dirty="0"/>
              <a:t>y</a:t>
            </a:r>
            <a:r>
              <a:rPr lang="en-US" sz="2800" baseline="-25000" dirty="0"/>
              <a:t>1</a:t>
            </a:r>
            <a:r>
              <a:rPr lang="en-US" sz="2800" dirty="0"/>
              <a:t>), …, (</a:t>
            </a:r>
            <a:r>
              <a:rPr lang="en-US" sz="2800" i="1" dirty="0" err="1"/>
              <a:t>x</a:t>
            </a:r>
            <a:r>
              <a:rPr lang="en-US" sz="2800" i="1" baseline="-25000" dirty="0" err="1"/>
              <a:t>n</a:t>
            </a:r>
            <a:r>
              <a:rPr lang="en-US" sz="2800" dirty="0"/>
              <a:t>, </a:t>
            </a:r>
            <a:r>
              <a:rPr lang="en-US" sz="2800" i="1" dirty="0" err="1"/>
              <a:t>y</a:t>
            </a:r>
            <a:r>
              <a:rPr lang="en-US" sz="2800" i="1" baseline="-25000" dirty="0" err="1"/>
              <a:t>n</a:t>
            </a:r>
            <a:r>
              <a:rPr lang="en-US" sz="2800" dirty="0"/>
              <a:t>)</a:t>
            </a:r>
          </a:p>
          <a:p>
            <a:pPr>
              <a:lnSpc>
                <a:spcPct val="150000"/>
              </a:lnSpc>
            </a:pPr>
            <a:r>
              <a:rPr lang="en-US" sz="2800" u="sng" dirty="0" smtClean="0">
                <a:solidFill>
                  <a:srgbClr val="FF0000"/>
                </a:solidFill>
              </a:rPr>
              <a:t>Model: Line (</a:t>
            </a:r>
            <a:r>
              <a:rPr lang="en-US" sz="2800" i="1" u="sng" dirty="0" err="1" smtClean="0">
                <a:solidFill>
                  <a:srgbClr val="FF0000"/>
                </a:solidFill>
              </a:rPr>
              <a:t>y</a:t>
            </a:r>
            <a:r>
              <a:rPr lang="en-US" sz="2800" i="1" u="sng" baseline="-25000" dirty="0" err="1" smtClean="0">
                <a:solidFill>
                  <a:srgbClr val="FF0000"/>
                </a:solidFill>
              </a:rPr>
              <a:t>i</a:t>
            </a:r>
            <a:r>
              <a:rPr lang="en-US" sz="2800" i="1" u="sng" dirty="0" smtClean="0">
                <a:solidFill>
                  <a:srgbClr val="FF0000"/>
                </a:solidFill>
              </a:rPr>
              <a:t> </a:t>
            </a:r>
            <a:r>
              <a:rPr lang="en-US" sz="2800" i="1" u="sng" dirty="0">
                <a:solidFill>
                  <a:srgbClr val="FF0000"/>
                </a:solidFill>
              </a:rPr>
              <a:t>= m</a:t>
            </a:r>
            <a:r>
              <a:rPr lang="en-US" sz="1600" i="1" u="sng" dirty="0" smtClean="0">
                <a:solidFill>
                  <a:srgbClr val="FF0000"/>
                </a:solidFill>
              </a:rPr>
              <a:t> </a:t>
            </a:r>
            <a:r>
              <a:rPr lang="en-US" sz="2800" i="1" u="sng" dirty="0">
                <a:solidFill>
                  <a:srgbClr val="FF0000"/>
                </a:solidFill>
              </a:rPr>
              <a:t>x</a:t>
            </a:r>
            <a:r>
              <a:rPr lang="en-US" sz="2800" i="1" u="sng" baseline="-25000" dirty="0">
                <a:solidFill>
                  <a:srgbClr val="FF0000"/>
                </a:solidFill>
              </a:rPr>
              <a:t>i</a:t>
            </a:r>
            <a:r>
              <a:rPr lang="en-US" sz="2800" i="1" u="sng" dirty="0">
                <a:solidFill>
                  <a:srgbClr val="FF0000"/>
                </a:solidFill>
              </a:rPr>
              <a:t> + </a:t>
            </a:r>
            <a:r>
              <a:rPr lang="en-US" sz="2800" i="1" u="sng" dirty="0" smtClean="0">
                <a:solidFill>
                  <a:srgbClr val="FF0000"/>
                </a:solidFill>
              </a:rPr>
              <a:t>b</a:t>
            </a:r>
            <a:r>
              <a:rPr lang="en-US" sz="2800" u="sng" dirty="0" smtClean="0">
                <a:solidFill>
                  <a:srgbClr val="FF0000"/>
                </a:solidFill>
              </a:rPr>
              <a:t>)</a:t>
            </a:r>
          </a:p>
          <a:p>
            <a:pPr>
              <a:lnSpc>
                <a:spcPct val="150000"/>
              </a:lnSpc>
            </a:pPr>
            <a:r>
              <a:rPr lang="en-US" sz="2800" dirty="0" smtClean="0"/>
              <a:t>Task</a:t>
            </a:r>
            <a:r>
              <a:rPr lang="en-US" sz="2800" dirty="0"/>
              <a:t>: Find (</a:t>
            </a:r>
            <a:r>
              <a:rPr lang="en-US" sz="2800" i="1" dirty="0"/>
              <a:t>m</a:t>
            </a:r>
            <a:r>
              <a:rPr lang="en-US" sz="2800" dirty="0"/>
              <a:t>, </a:t>
            </a:r>
            <a:r>
              <a:rPr lang="en-US" sz="2800" i="1" dirty="0"/>
              <a:t>b</a:t>
            </a:r>
            <a:r>
              <a:rPr lang="en-US" sz="2800" dirty="0"/>
              <a:t>) </a:t>
            </a:r>
          </a:p>
        </p:txBody>
      </p:sp>
      <p:graphicFrame>
        <p:nvGraphicFramePr>
          <p:cNvPr id="21" name="Object 8"/>
          <p:cNvGraphicFramePr>
            <a:graphicFrameLocks noChangeAspect="1"/>
          </p:cNvGraphicFramePr>
          <p:nvPr>
            <p:extLst>
              <p:ext uri="{D42A27DB-BD31-4B8C-83A1-F6EECF244321}">
                <p14:modId xmlns:p14="http://schemas.microsoft.com/office/powerpoint/2010/main" val="1865724705"/>
              </p:ext>
            </p:extLst>
          </p:nvPr>
        </p:nvGraphicFramePr>
        <p:xfrm>
          <a:off x="2120900" y="3254612"/>
          <a:ext cx="3124200" cy="619125"/>
        </p:xfrm>
        <a:graphic>
          <a:graphicData uri="http://schemas.openxmlformats.org/presentationml/2006/ole">
            <mc:AlternateContent xmlns:mc="http://schemas.openxmlformats.org/markup-compatibility/2006">
              <mc:Choice xmlns:v="urn:schemas-microsoft-com:vml" Requires="v">
                <p:oleObj spid="_x0000_s1062" name="Equation" r:id="rId4" imgW="1473120" imgH="291960" progId="Equation.3">
                  <p:embed/>
                </p:oleObj>
              </mc:Choice>
              <mc:Fallback>
                <p:oleObj name="Equation" r:id="rId4" imgW="1473120" imgH="291960" progId="Equation.3">
                  <p:embed/>
                  <p:pic>
                    <p:nvPicPr>
                      <p:cNvPr id="7" name="Object 8"/>
                      <p:cNvPicPr>
                        <a:picLocks noChangeAspect="1" noChangeArrowheads="1"/>
                      </p:cNvPicPr>
                      <p:nvPr/>
                    </p:nvPicPr>
                    <p:blipFill>
                      <a:blip r:embed="rId5"/>
                      <a:srcRect/>
                      <a:stretch>
                        <a:fillRect/>
                      </a:stretch>
                    </p:blipFill>
                    <p:spPr bwMode="auto">
                      <a:xfrm>
                        <a:off x="2120900" y="3254612"/>
                        <a:ext cx="3124200" cy="619125"/>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Rectangle 21"/>
          <p:cNvSpPr/>
          <p:nvPr/>
        </p:nvSpPr>
        <p:spPr>
          <a:xfrm>
            <a:off x="284480" y="3163587"/>
            <a:ext cx="1606465" cy="671851"/>
          </a:xfrm>
          <a:prstGeom prst="rect">
            <a:avLst/>
          </a:prstGeom>
        </p:spPr>
        <p:txBody>
          <a:bodyPr wrap="none">
            <a:spAutoFit/>
          </a:bodyPr>
          <a:lstStyle/>
          <a:p>
            <a:pPr>
              <a:lnSpc>
                <a:spcPct val="150000"/>
              </a:lnSpc>
            </a:pPr>
            <a:r>
              <a:rPr lang="en-US" sz="2800" dirty="0" smtClean="0"/>
              <a:t>Minimize </a:t>
            </a:r>
            <a:endParaRPr lang="en-US" sz="2800" dirty="0"/>
          </a:p>
        </p:txBody>
      </p:sp>
      <mc:AlternateContent xmlns:mc="http://schemas.openxmlformats.org/markup-compatibility/2006" xmlns:a14="http://schemas.microsoft.com/office/drawing/2010/main">
        <mc:Choice Requires="a14">
          <p:sp>
            <p:nvSpPr>
              <p:cNvPr id="23" name="TextBox 22"/>
              <p:cNvSpPr txBox="1"/>
              <p:nvPr/>
            </p:nvSpPr>
            <p:spPr>
              <a:xfrm>
                <a:off x="439620" y="5630458"/>
                <a:ext cx="3842206"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itchFamily="34" charset="0"/>
                            </a:rPr>
                          </m:ctrlPr>
                        </m:fPr>
                        <m:num>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𝐸</m:t>
                          </m:r>
                          <m:r>
                            <a:rPr lang="en-US" sz="2000" b="0" i="1" smtClean="0">
                              <a:latin typeface="Cambria Math" panose="02040503050406030204" pitchFamily="18" charset="0"/>
                              <a:ea typeface="Cambria Math" panose="02040503050406030204" pitchFamily="18" charset="0"/>
                              <a:cs typeface="Arial" pitchFamily="34" charset="0"/>
                            </a:rPr>
                            <m:t>)</m:t>
                          </m:r>
                        </m:num>
                        <m:den>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𝑏</m:t>
                          </m:r>
                        </m:den>
                      </m:f>
                      <m:r>
                        <a:rPr lang="en-US" sz="2000" b="0" i="1" smtClean="0">
                          <a:latin typeface="Cambria Math" panose="02040503050406030204" pitchFamily="18" charset="0"/>
                          <a:cs typeface="Arial" pitchFamily="34" charset="0"/>
                        </a:rPr>
                        <m:t>=−2</m:t>
                      </m:r>
                      <m:nary>
                        <m:naryPr>
                          <m:chr m:val="∑"/>
                          <m:ctrlPr>
                            <a:rPr lang="en-US" sz="2000" b="0" i="1" smtClean="0">
                              <a:latin typeface="Cambria Math" panose="02040503050406030204" pitchFamily="18" charset="0"/>
                              <a:cs typeface="Arial" pitchFamily="34" charset="0"/>
                            </a:rPr>
                          </m:ctrlPr>
                        </m:naryPr>
                        <m:sub>
                          <m:r>
                            <m:rPr>
                              <m:brk m:alnAt="23"/>
                            </m:rPr>
                            <a:rPr lang="en-US" sz="2000" b="0" i="1" smtClean="0">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=1</m:t>
                          </m:r>
                        </m:sub>
                        <m:sup>
                          <m:r>
                            <a:rPr lang="en-US" sz="2000" b="0" i="1" smtClean="0">
                              <a:latin typeface="Cambria Math" panose="02040503050406030204" pitchFamily="18" charset="0"/>
                              <a:cs typeface="Arial" pitchFamily="34" charset="0"/>
                            </a:rPr>
                            <m:t>𝑛</m:t>
                          </m:r>
                        </m:sup>
                        <m:e>
                          <m:d>
                            <m:dPr>
                              <m:begChr m:val="["/>
                              <m:endChr m:val="]"/>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𝑦</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𝑚</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𝑏</m:t>
                              </m:r>
                            </m:e>
                          </m:d>
                        </m:e>
                      </m:nary>
                      <m:r>
                        <a:rPr lang="en-US" sz="2000" b="0" i="1" smtClean="0">
                          <a:latin typeface="Cambria Math" panose="02040503050406030204" pitchFamily="18" charset="0"/>
                          <a:cs typeface="Arial" pitchFamily="34" charset="0"/>
                        </a:rPr>
                        <m:t>=0</m:t>
                      </m:r>
                    </m:oMath>
                  </m:oMathPara>
                </a14:m>
                <a:endParaRPr lang="en-US" sz="2000" dirty="0" smtClean="0">
                  <a:latin typeface="Arial" pitchFamily="34" charset="0"/>
                  <a:cs typeface="Arial"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39620" y="5630458"/>
                <a:ext cx="3842206" cy="84029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39620" y="4496983"/>
                <a:ext cx="4058740"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itchFamily="34" charset="0"/>
                            </a:rPr>
                          </m:ctrlPr>
                        </m:fPr>
                        <m:num>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𝐸</m:t>
                          </m:r>
                          <m:r>
                            <a:rPr lang="en-US" sz="2000" b="0" i="1" smtClean="0">
                              <a:latin typeface="Cambria Math" panose="02040503050406030204" pitchFamily="18" charset="0"/>
                              <a:ea typeface="Cambria Math" panose="02040503050406030204" pitchFamily="18" charset="0"/>
                              <a:cs typeface="Arial" pitchFamily="34" charset="0"/>
                            </a:rPr>
                            <m:t>)</m:t>
                          </m:r>
                        </m:num>
                        <m:den>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𝑚</m:t>
                          </m:r>
                        </m:den>
                      </m:f>
                      <m:r>
                        <a:rPr lang="en-US" sz="2000" b="0" i="1" smtClean="0">
                          <a:latin typeface="Cambria Math" panose="02040503050406030204" pitchFamily="18" charset="0"/>
                          <a:cs typeface="Arial" pitchFamily="34" charset="0"/>
                        </a:rPr>
                        <m:t>=−2</m:t>
                      </m:r>
                      <m:nary>
                        <m:naryPr>
                          <m:chr m:val="∑"/>
                          <m:ctrlPr>
                            <a:rPr lang="en-US" sz="2000" b="0" i="1" smtClean="0">
                              <a:latin typeface="Cambria Math" panose="02040503050406030204" pitchFamily="18" charset="0"/>
                              <a:cs typeface="Arial" pitchFamily="34" charset="0"/>
                            </a:rPr>
                          </m:ctrlPr>
                        </m:naryPr>
                        <m:sub>
                          <m:r>
                            <m:rPr>
                              <m:brk m:alnAt="23"/>
                            </m:rPr>
                            <a:rPr lang="en-US" sz="2000" b="0" i="1" smtClean="0">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=1</m:t>
                          </m:r>
                        </m:sub>
                        <m:sup>
                          <m:r>
                            <a:rPr lang="en-US" sz="2000" b="0" i="1" smtClean="0">
                              <a:latin typeface="Cambria Math" panose="02040503050406030204" pitchFamily="18" charset="0"/>
                              <a:cs typeface="Arial" pitchFamily="34" charset="0"/>
                            </a:rPr>
                            <m:t>𝑛</m:t>
                          </m:r>
                        </m:sup>
                        <m:e>
                          <m:d>
                            <m:dPr>
                              <m:begChr m:val="["/>
                              <m:endChr m:val="]"/>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𝑦</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𝑚</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𝑏</m:t>
                              </m:r>
                            </m:e>
                          </m:d>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=0</m:t>
                      </m:r>
                    </m:oMath>
                  </m:oMathPara>
                </a14:m>
                <a:endParaRPr lang="en-US" sz="2000" dirty="0" smtClean="0">
                  <a:latin typeface="Arial" pitchFamily="34" charset="0"/>
                  <a:cs typeface="Arial"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39620" y="4496983"/>
                <a:ext cx="4058740" cy="8402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372100" y="4060343"/>
                <a:ext cx="5124450" cy="7682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m</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nary>
                            <m:naryPr>
                              <m:chr m:val="∑"/>
                              <m:limLoc m:val="subSup"/>
                              <m:ctrlPr>
                                <a:rPr lang="en-US" sz="2000" i="1" smtClean="0">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r>
                                <a:rPr lang="en-US" sz="2000" b="0" i="1" smtClean="0">
                                  <a:latin typeface="Cambria Math" panose="02040503050406030204" pitchFamily="18" charset="0"/>
                                  <a:cs typeface="Arial" pitchFamily="34" charset="0"/>
                                </a:rPr>
                                <m:t>(</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m:t>
                              </m:r>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d>
                                <m:dPr>
                                  <m:ctrlPr>
                                    <a:rPr lang="en-US" sz="2000" b="0" i="1" smtClean="0">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b="0" i="1" smtClean="0">
                                  <a:latin typeface="Cambria Math" panose="02040503050406030204" pitchFamily="18" charset="0"/>
                                  <a:cs typeface="Arial" pitchFamily="34" charset="0"/>
                                </a:rPr>
                                <m:t>2</m:t>
                              </m:r>
                            </m:sup>
                          </m:sSup>
                        </m:den>
                      </m:f>
                    </m:oMath>
                  </m:oMathPara>
                </a14:m>
                <a:endParaRPr lang="en-US" sz="2000" dirty="0" smtClean="0">
                  <a:latin typeface="Arial" pitchFamily="34" charset="0"/>
                  <a:cs typeface="Arial"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372100" y="4060343"/>
                <a:ext cx="5124450" cy="7682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372100" y="5451578"/>
                <a:ext cx="6596380" cy="7998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b</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e>
                          </m:d>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e>
                          </m:d>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i="1">
                                  <a:latin typeface="Cambria Math" panose="02040503050406030204" pitchFamily="18" charset="0"/>
                                  <a:cs typeface="Arial" pitchFamily="34" charset="0"/>
                                </a:rPr>
                                <m:t>2</m:t>
                              </m:r>
                            </m:sup>
                          </m:sSup>
                        </m:den>
                      </m:f>
                    </m:oMath>
                  </m:oMathPara>
                </a14:m>
                <a:endParaRPr lang="en-US" sz="2000" dirty="0" smtClean="0">
                  <a:latin typeface="Arial" pitchFamily="34" charset="0"/>
                  <a:cs typeface="Arial" pitchFamily="3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72100" y="5451578"/>
                <a:ext cx="6596380" cy="799834"/>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9366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Line Fitting using Gradient Descent</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52943" y="1512762"/>
                <a:ext cx="6199711"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cs typeface="Arial" pitchFamily="34" charset="0"/>
                        </a:rPr>
                        <m:t>𝐽</m:t>
                      </m:r>
                      <m:d>
                        <m:dPr>
                          <m:ctrlPr>
                            <a:rPr lang="en-US" sz="2800" i="1">
                              <a:latin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𝜃</m:t>
                          </m:r>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𝐽</m:t>
                      </m:r>
                      <m:r>
                        <a:rPr lang="en-US" sz="2800" b="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b="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2</m:t>
                          </m:r>
                        </m:sup>
                      </m:sSup>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m:t>
                      </m:r>
                      <m:nary>
                        <m:naryPr>
                          <m:chr m:val="∑"/>
                          <m:ctrlPr>
                            <a:rPr lang="en-US" sz="2800" b="0" i="1" smtClean="0">
                              <a:latin typeface="Cambria Math" panose="02040503050406030204" pitchFamily="18" charset="0"/>
                              <a:cs typeface="Arial" pitchFamily="34" charset="0"/>
                            </a:rPr>
                          </m:ctrlPr>
                        </m:naryPr>
                        <m:sub>
                          <m:r>
                            <m:rPr>
                              <m:brk m:alnAt="23"/>
                            </m:rPr>
                            <a:rPr lang="en-US" sz="2800" b="0" i="1" smtClean="0">
                              <a:latin typeface="Cambria Math" panose="02040503050406030204" pitchFamily="18" charset="0"/>
                              <a:cs typeface="Arial" pitchFamily="34" charset="0"/>
                            </a:rPr>
                            <m:t>𝑖</m:t>
                          </m:r>
                          <m:r>
                            <a:rPr lang="en-US" sz="2800" b="0" i="1" smtClean="0">
                              <a:latin typeface="Cambria Math" panose="02040503050406030204" pitchFamily="18" charset="0"/>
                              <a:cs typeface="Arial" pitchFamily="34" charset="0"/>
                            </a:rPr>
                            <m:t>=1</m:t>
                          </m:r>
                        </m:sub>
                        <m:sup>
                          <m:r>
                            <a:rPr lang="en-US" sz="2800" b="0" i="1" smtClean="0">
                              <a:latin typeface="Cambria Math" panose="02040503050406030204" pitchFamily="18" charset="0"/>
                              <a:cs typeface="Arial" pitchFamily="34" charset="0"/>
                            </a:rPr>
                            <m:t>𝑛</m:t>
                          </m:r>
                        </m:sup>
                        <m:e>
                          <m:sSup>
                            <m:sSupPr>
                              <m:ctrlPr>
                                <a:rPr lang="en-US" sz="2800" b="0" i="1" smtClean="0">
                                  <a:latin typeface="Cambria Math" panose="02040503050406030204" pitchFamily="18" charset="0"/>
                                  <a:cs typeface="Arial" pitchFamily="34" charset="0"/>
                                </a:rPr>
                              </m:ctrlPr>
                            </m:sSupPr>
                            <m:e>
                              <m:d>
                                <m:dPr>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smtClean="0">
                                          <a:latin typeface="Cambria Math" panose="02040503050406030204" pitchFamily="18" charset="0"/>
                                          <a:cs typeface="Arial" pitchFamily="34" charset="0"/>
                                        </a:rPr>
                                      </m:ctrlPr>
                                    </m:sSupPr>
                                    <m:e>
                                      <m:r>
                                        <a:rPr lang="en-US" sz="2800" i="1" smtClean="0">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2</m:t>
                                      </m:r>
                                    </m:sup>
                                  </m:sSup>
                                </m:e>
                              </m:d>
                            </m:e>
                            <m:sup>
                              <m:r>
                                <a:rPr lang="en-US" sz="2800" b="0" i="1" smtClean="0">
                                  <a:latin typeface="Cambria Math" panose="02040503050406030204" pitchFamily="18" charset="0"/>
                                  <a:cs typeface="Arial" pitchFamily="34" charset="0"/>
                                </a:rPr>
                                <m:t>2</m:t>
                              </m:r>
                            </m:sup>
                          </m:sSup>
                        </m:e>
                      </m:nary>
                    </m:oMath>
                  </m:oMathPara>
                </a14:m>
                <a:endParaRPr lang="en-US" sz="2800" dirty="0" smtClean="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2943" y="1512762"/>
                <a:ext cx="6199711" cy="117621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0169" y="3938977"/>
                <a:ext cx="597099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e>
                      </m:nary>
                    </m:oMath>
                  </m:oMathPara>
                </a14:m>
                <a:endParaRPr lang="en-US" sz="2800"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0169" y="3938977"/>
                <a:ext cx="5970994" cy="11762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0169" y="5172475"/>
                <a:ext cx="5668603"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e>
                      </m:nary>
                    </m:oMath>
                  </m:oMathPara>
                </a14:m>
                <a:endParaRPr lang="en-US" sz="28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0169" y="5172475"/>
                <a:ext cx="5668603" cy="11762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132768" y="3994440"/>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1</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132768" y="3994440"/>
                <a:ext cx="4161011" cy="1120756"/>
              </a:xfrm>
              <a:prstGeom prst="rect">
                <a:avLst/>
              </a:prstGeom>
              <a:blipFill>
                <a:blip r:embed="rId5"/>
                <a:stretch>
                  <a:fillRect/>
                </a:stretch>
              </a:blipFill>
            </p:spPr>
            <p:txBody>
              <a:bodyPr/>
              <a:lstStyle/>
              <a:p>
                <a:r>
                  <a:rPr lang="en-US">
                    <a:noFill/>
                  </a:rPr>
                  <a:t> </a:t>
                </a:r>
              </a:p>
            </p:txBody>
          </p:sp>
        </mc:Fallback>
      </mc:AlternateContent>
      <p:sp>
        <p:nvSpPr>
          <p:cNvPr id="11" name="Rectangle 10"/>
          <p:cNvSpPr/>
          <p:nvPr/>
        </p:nvSpPr>
        <p:spPr>
          <a:xfrm>
            <a:off x="241300" y="3126420"/>
            <a:ext cx="1972720" cy="671851"/>
          </a:xfrm>
          <a:prstGeom prst="rect">
            <a:avLst/>
          </a:prstGeom>
        </p:spPr>
        <p:txBody>
          <a:bodyPr wrap="none">
            <a:spAutoFit/>
          </a:bodyPr>
          <a:lstStyle/>
          <a:p>
            <a:pPr>
              <a:lnSpc>
                <a:spcPct val="150000"/>
              </a:lnSpc>
            </a:pPr>
            <a:r>
              <a:rPr lang="en-US" sz="2800" dirty="0" smtClean="0"/>
              <a:t>Derivatives: </a:t>
            </a:r>
            <a:endParaRPr lang="en-US" sz="2800" dirty="0"/>
          </a:p>
        </p:txBody>
      </p:sp>
      <p:sp>
        <p:nvSpPr>
          <p:cNvPr id="14" name="Rectangle 13"/>
          <p:cNvSpPr/>
          <p:nvPr/>
        </p:nvSpPr>
        <p:spPr>
          <a:xfrm>
            <a:off x="192647" y="967230"/>
            <a:ext cx="2219647" cy="671851"/>
          </a:xfrm>
          <a:prstGeom prst="rect">
            <a:avLst/>
          </a:prstGeom>
        </p:spPr>
        <p:txBody>
          <a:bodyPr wrap="none">
            <a:spAutoFit/>
          </a:bodyPr>
          <a:lstStyle/>
          <a:p>
            <a:pPr>
              <a:lnSpc>
                <a:spcPct val="150000"/>
              </a:lnSpc>
            </a:pPr>
            <a:r>
              <a:rPr lang="en-US" sz="2800" dirty="0" smtClean="0"/>
              <a:t>Cost function:</a:t>
            </a:r>
            <a:endParaRPr lang="en-US" sz="2800" dirty="0"/>
          </a:p>
        </p:txBody>
      </p:sp>
      <p:sp>
        <p:nvSpPr>
          <p:cNvPr id="15" name="Rectangle 14"/>
          <p:cNvSpPr/>
          <p:nvPr/>
        </p:nvSpPr>
        <p:spPr>
          <a:xfrm>
            <a:off x="7061200" y="3120249"/>
            <a:ext cx="2338332" cy="671851"/>
          </a:xfrm>
          <a:prstGeom prst="rect">
            <a:avLst/>
          </a:prstGeom>
        </p:spPr>
        <p:txBody>
          <a:bodyPr wrap="none">
            <a:spAutoFit/>
          </a:bodyPr>
          <a:lstStyle/>
          <a:p>
            <a:pPr>
              <a:lnSpc>
                <a:spcPct val="150000"/>
              </a:lnSpc>
            </a:pPr>
            <a:r>
              <a:rPr lang="en-US" sz="2800" dirty="0" smtClean="0"/>
              <a:t>Updated rules:</a:t>
            </a:r>
            <a:endParaRPr lang="en-US" sz="2800" dirty="0"/>
          </a:p>
        </p:txBody>
      </p:sp>
      <mc:AlternateContent xmlns:mc="http://schemas.openxmlformats.org/markup-compatibility/2006" xmlns:a14="http://schemas.microsoft.com/office/drawing/2010/main">
        <mc:Choice Requires="a14">
          <p:sp>
            <p:nvSpPr>
              <p:cNvPr id="16" name="TextBox 15"/>
              <p:cNvSpPr txBox="1"/>
              <p:nvPr/>
            </p:nvSpPr>
            <p:spPr>
              <a:xfrm>
                <a:off x="7132768" y="5232616"/>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2</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132768" y="5232616"/>
                <a:ext cx="4161011" cy="112075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7892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a:t>
            </a:r>
            <a:endParaRPr lang="en-US" dirty="0"/>
          </a:p>
        </p:txBody>
      </p:sp>
      <p:sp>
        <p:nvSpPr>
          <p:cNvPr id="8" name="Rectangle 7"/>
          <p:cNvSpPr/>
          <p:nvPr/>
        </p:nvSpPr>
        <p:spPr>
          <a:xfrm>
            <a:off x="284480" y="1104075"/>
            <a:ext cx="7579360" cy="2308324"/>
          </a:xfrm>
          <a:prstGeom prst="rect">
            <a:avLst/>
          </a:prstGeom>
        </p:spPr>
        <p:txBody>
          <a:bodyPr wrap="square">
            <a:spAutoFit/>
          </a:bodyPr>
          <a:lstStyle/>
          <a:p>
            <a:pPr>
              <a:lnSpc>
                <a:spcPct val="150000"/>
              </a:lnSpc>
            </a:pPr>
            <a:r>
              <a:rPr lang="en-US" sz="2400" dirty="0" smtClean="0"/>
              <a:t>Data (measurement): (1 4.2), (2, 6.8), (3, 10.1)</a:t>
            </a:r>
            <a:endParaRPr lang="en-US" sz="2400" dirty="0"/>
          </a:p>
          <a:p>
            <a:pPr>
              <a:lnSpc>
                <a:spcPct val="150000"/>
              </a:lnSpc>
            </a:pPr>
            <a:r>
              <a:rPr lang="en-US" sz="2400" dirty="0" smtClean="0"/>
              <a:t>Model: Line (</a:t>
            </a:r>
            <a:r>
              <a:rPr lang="en-US" sz="2400" i="1" dirty="0" err="1" smtClean="0"/>
              <a:t>y</a:t>
            </a:r>
            <a:r>
              <a:rPr lang="en-US" sz="2400" i="1" baseline="-25000" dirty="0" err="1" smtClean="0"/>
              <a:t>i</a:t>
            </a:r>
            <a:r>
              <a:rPr lang="en-US" sz="2400" i="1" dirty="0" smtClean="0"/>
              <a:t> </a:t>
            </a:r>
            <a:r>
              <a:rPr lang="en-US" sz="2400" i="1" dirty="0"/>
              <a:t>= m</a:t>
            </a:r>
            <a:r>
              <a:rPr lang="en-US" sz="1400" i="1" dirty="0" smtClean="0"/>
              <a:t> </a:t>
            </a:r>
            <a:r>
              <a:rPr lang="en-US" sz="2400" i="1" dirty="0"/>
              <a:t>x</a:t>
            </a:r>
            <a:r>
              <a:rPr lang="en-US" sz="2400" i="1" baseline="-25000" dirty="0"/>
              <a:t>i</a:t>
            </a:r>
            <a:r>
              <a:rPr lang="en-US" sz="2400" i="1" dirty="0"/>
              <a:t> + </a:t>
            </a:r>
            <a:r>
              <a:rPr lang="en-US" sz="2400" i="1" dirty="0" smtClean="0"/>
              <a:t>b</a:t>
            </a:r>
            <a:r>
              <a:rPr lang="en-US" sz="2400" dirty="0" smtClean="0"/>
              <a:t>)</a:t>
            </a:r>
          </a:p>
          <a:p>
            <a:pPr>
              <a:lnSpc>
                <a:spcPct val="150000"/>
              </a:lnSpc>
            </a:pPr>
            <a:r>
              <a:rPr lang="en-US" sz="2400" dirty="0" smtClean="0"/>
              <a:t>True model:  y = 3x + 1</a:t>
            </a:r>
          </a:p>
          <a:p>
            <a:pPr>
              <a:lnSpc>
                <a:spcPct val="150000"/>
              </a:lnSpc>
            </a:pPr>
            <a:r>
              <a:rPr lang="en-US" sz="2400" dirty="0" smtClean="0"/>
              <a:t>Task</a:t>
            </a:r>
            <a:r>
              <a:rPr lang="en-US" sz="2400" dirty="0"/>
              <a:t>: Find (</a:t>
            </a:r>
            <a:r>
              <a:rPr lang="en-US" sz="2400" i="1" dirty="0"/>
              <a:t>m</a:t>
            </a:r>
            <a:r>
              <a:rPr lang="en-US" sz="2400" dirty="0"/>
              <a:t>, </a:t>
            </a:r>
            <a:r>
              <a:rPr lang="en-US" sz="2400" i="1" dirty="0"/>
              <a:t>b</a:t>
            </a:r>
            <a:r>
              <a:rPr lang="en-US" sz="2400" dirty="0"/>
              <a:t>) </a:t>
            </a:r>
          </a:p>
        </p:txBody>
      </p:sp>
      <p:pic>
        <p:nvPicPr>
          <p:cNvPr id="9" name="Picture 8"/>
          <p:cNvPicPr>
            <a:picLocks noChangeAspect="1"/>
          </p:cNvPicPr>
          <p:nvPr/>
        </p:nvPicPr>
        <p:blipFill>
          <a:blip r:embed="rId2"/>
          <a:stretch>
            <a:fillRect/>
          </a:stretch>
        </p:blipFill>
        <p:spPr>
          <a:xfrm>
            <a:off x="6104890" y="985320"/>
            <a:ext cx="5973751" cy="299250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97839" y="4509771"/>
                <a:ext cx="11794161" cy="10760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cs typeface="Arial" pitchFamily="34" charset="0"/>
                        </a:rPr>
                        <m:t>m</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nary>
                            <m:naryPr>
                              <m:chr m:val="∑"/>
                              <m:limLoc m:val="subSup"/>
                              <m:ctrlPr>
                                <a:rPr lang="en-US" sz="2000" i="1" smtClean="0">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r>
                                <a:rPr lang="en-US" sz="2000" b="0" i="1" smtClean="0">
                                  <a:latin typeface="Cambria Math" panose="02040503050406030204" pitchFamily="18" charset="0"/>
                                  <a:cs typeface="Arial" pitchFamily="34" charset="0"/>
                                </a:rPr>
                                <m:t>(</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m:t>
                              </m:r>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d>
                                <m:dPr>
                                  <m:ctrlPr>
                                    <a:rPr lang="en-US" sz="2000" b="0" i="1" smtClean="0">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b="0" i="1" smtClean="0">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4.2+13.6+30.3</m:t>
                              </m:r>
                            </m:e>
                          </m:d>
                          <m:r>
                            <a:rPr lang="en-US" sz="2000" b="0" i="1" smtClean="0">
                              <a:latin typeface="Cambria Math" panose="02040503050406030204" pitchFamily="18" charset="0"/>
                              <a:cs typeface="Arial" pitchFamily="34" charset="0"/>
                            </a:rPr>
                            <m:t>−1/3(6∗21.1)</m:t>
                          </m:r>
                          <m:r>
                            <a:rPr lang="en-US" sz="2000" i="1" smtClean="0">
                              <a:latin typeface="Cambria Math" panose="02040503050406030204" pitchFamily="18" charset="0"/>
                              <a:cs typeface="Arial" pitchFamily="34" charset="0"/>
                            </a:rPr>
                            <m:t> </m:t>
                          </m:r>
                        </m:num>
                        <m:den>
                          <m:r>
                            <a:rPr lang="en-US" sz="2000" b="0" i="1" smtClean="0">
                              <a:latin typeface="Cambria Math" panose="02040503050406030204" pitchFamily="18" charset="0"/>
                              <a:cs typeface="Arial" pitchFamily="34" charset="0"/>
                            </a:rPr>
                            <m:t>14−1/3(6∗6)</m:t>
                          </m:r>
                          <m:r>
                            <a:rPr lang="en-US" sz="2000" i="1" smtClean="0">
                              <a:latin typeface="Cambria Math" panose="02040503050406030204" pitchFamily="18" charset="0"/>
                              <a:cs typeface="Arial" pitchFamily="34" charset="0"/>
                            </a:rPr>
                            <m:t> </m:t>
                          </m:r>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5.9</m:t>
                          </m:r>
                        </m:num>
                        <m:den>
                          <m:r>
                            <a:rPr lang="en-US" sz="2000" b="0" i="1" smtClean="0">
                              <a:latin typeface="Cambria Math" panose="02040503050406030204" pitchFamily="18" charset="0"/>
                              <a:cs typeface="Arial" pitchFamily="34" charset="0"/>
                            </a:rPr>
                            <m:t>2</m:t>
                          </m:r>
                          <m:r>
                            <a:rPr lang="en-US" sz="2000" i="1">
                              <a:latin typeface="Cambria Math" panose="02040503050406030204" pitchFamily="18" charset="0"/>
                              <a:cs typeface="Arial" pitchFamily="34" charset="0"/>
                            </a:rPr>
                            <m:t> </m:t>
                          </m:r>
                        </m:den>
                      </m:f>
                      <m:r>
                        <a:rPr lang="en-US" sz="2000" i="1">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2.95</m:t>
                      </m:r>
                    </m:oMath>
                  </m:oMathPara>
                </a14:m>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7839" y="4509771"/>
                <a:ext cx="11794161" cy="10760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1290" y="5585835"/>
                <a:ext cx="11887200" cy="9442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b</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e>
                          </m:d>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e>
                          </m:d>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i="1">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num>
                            <m:den>
                              <m:r>
                                <a:rPr lang="en-US" sz="2000" b="0" i="1" smtClean="0">
                                  <a:latin typeface="Cambria Math" panose="02040503050406030204" pitchFamily="18" charset="0"/>
                                  <a:cs typeface="Arial" pitchFamily="34" charset="0"/>
                                </a:rPr>
                                <m:t>3</m:t>
                              </m:r>
                            </m:den>
                          </m:f>
                          <m:r>
                            <a:rPr lang="en-US" sz="2000" i="1">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21.1∗14</m:t>
                          </m:r>
                          <m:r>
                            <a:rPr lang="en-US" sz="2000" i="1">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m:t>
                              </m:r>
                            </m:num>
                            <m:den>
                              <m:r>
                                <a:rPr lang="en-US" sz="2000" b="0" i="1" smtClean="0">
                                  <a:latin typeface="Cambria Math" panose="02040503050406030204" pitchFamily="18" charset="0"/>
                                  <a:cs typeface="Arial" pitchFamily="34" charset="0"/>
                                </a:rPr>
                                <m:t>3</m:t>
                              </m:r>
                            </m:den>
                          </m:f>
                          <m:r>
                            <a:rPr lang="en-US" sz="2000" b="0" i="1" smtClean="0">
                              <a:latin typeface="Cambria Math" panose="02040503050406030204" pitchFamily="18" charset="0"/>
                              <a:cs typeface="Arial" pitchFamily="34" charset="0"/>
                            </a:rPr>
                            <m:t>∗6∗(4.2+13.6+30.3)</m:t>
                          </m:r>
                          <m:r>
                            <a:rPr lang="en-US" sz="2000" i="1" smtClean="0">
                              <a:latin typeface="Cambria Math" panose="02040503050406030204" pitchFamily="18" charset="0"/>
                              <a:cs typeface="Arial" pitchFamily="34" charset="0"/>
                            </a:rPr>
                            <m:t> </m:t>
                          </m:r>
                        </m:num>
                        <m:den>
                          <m:r>
                            <a:rPr lang="en-US" sz="2000" b="0" i="1" smtClean="0">
                              <a:latin typeface="Cambria Math" panose="02040503050406030204" pitchFamily="18" charset="0"/>
                              <a:cs typeface="Arial" pitchFamily="34" charset="0"/>
                            </a:rPr>
                            <m:t>2</m:t>
                          </m:r>
                        </m:den>
                      </m:f>
                      <m:r>
                        <a:rPr lang="en-US" sz="2000" b="0" i="1" smtClean="0">
                          <a:latin typeface="Cambria Math" panose="02040503050406030204" pitchFamily="18" charset="0"/>
                          <a:cs typeface="Arial" pitchFamily="34" charset="0"/>
                        </a:rPr>
                        <m:t>=1.133</m:t>
                      </m:r>
                    </m:oMath>
                  </m:oMathPara>
                </a14:m>
                <a:endParaRPr lang="en-US" sz="2000" dirty="0" smtClean="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1290" y="5585835"/>
                <a:ext cx="11887200" cy="944297"/>
              </a:xfrm>
              <a:prstGeom prst="rect">
                <a:avLst/>
              </a:prstGeom>
              <a:blipFill>
                <a:blip r:embed="rId4"/>
                <a:stretch>
                  <a:fillRect/>
                </a:stretch>
              </a:blipFill>
            </p:spPr>
            <p:txBody>
              <a:bodyPr/>
              <a:lstStyle/>
              <a:p>
                <a:r>
                  <a:rPr lang="en-US">
                    <a:noFill/>
                  </a:rPr>
                  <a:t> </a:t>
                </a:r>
              </a:p>
            </p:txBody>
          </p:sp>
        </mc:Fallback>
      </mc:AlternateContent>
      <p:sp>
        <p:nvSpPr>
          <p:cNvPr id="12" name="Rectangle 11"/>
          <p:cNvSpPr/>
          <p:nvPr/>
        </p:nvSpPr>
        <p:spPr>
          <a:xfrm>
            <a:off x="313690" y="3697297"/>
            <a:ext cx="1971675" cy="646331"/>
          </a:xfrm>
          <a:prstGeom prst="rect">
            <a:avLst/>
          </a:prstGeom>
        </p:spPr>
        <p:txBody>
          <a:bodyPr wrap="square">
            <a:spAutoFit/>
          </a:bodyPr>
          <a:lstStyle/>
          <a:p>
            <a:pPr>
              <a:lnSpc>
                <a:spcPct val="150000"/>
              </a:lnSpc>
            </a:pPr>
            <a:r>
              <a:rPr lang="en-US" sz="2400" u="sng" dirty="0" smtClean="0">
                <a:solidFill>
                  <a:srgbClr val="FF0000"/>
                </a:solidFill>
              </a:rPr>
              <a:t>Least square</a:t>
            </a:r>
            <a:endParaRPr lang="en-US" sz="2400" u="sng" dirty="0">
              <a:solidFill>
                <a:srgbClr val="FF0000"/>
              </a:solidFill>
            </a:endParaRPr>
          </a:p>
        </p:txBody>
      </p:sp>
    </p:spTree>
    <p:extLst>
      <p:ext uri="{BB962C8B-B14F-4D97-AF65-F5344CB8AC3E}">
        <p14:creationId xmlns:p14="http://schemas.microsoft.com/office/powerpoint/2010/main" val="290383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 (Continue)</a:t>
            </a:r>
            <a:endParaRPr lang="en-US" dirty="0"/>
          </a:p>
        </p:txBody>
      </p:sp>
      <mc:AlternateContent xmlns:mc="http://schemas.openxmlformats.org/markup-compatibility/2006">
        <mc:Choice xmlns:a14="http://schemas.microsoft.com/office/drawing/2010/main" Requires="a14">
          <p:sp>
            <p:nvSpPr>
              <p:cNvPr id="13" name="TextBox 12"/>
              <p:cNvSpPr txBox="1"/>
              <p:nvPr/>
            </p:nvSpPr>
            <p:spPr>
              <a:xfrm>
                <a:off x="2616171" y="1007937"/>
                <a:ext cx="5753626" cy="109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cs typeface="Arial" pitchFamily="34" charset="0"/>
                        </a:rPr>
                        <m:t>𝐽</m:t>
                      </m:r>
                      <m:d>
                        <m:dPr>
                          <m:ctrlPr>
                            <a:rPr lang="en-US" sz="2600" i="1">
                              <a:latin typeface="Cambria Math" panose="02040503050406030204" pitchFamily="18" charset="0"/>
                              <a:cs typeface="Arial" pitchFamily="34" charset="0"/>
                            </a:rPr>
                          </m:ctrlPr>
                        </m:dPr>
                        <m:e>
                          <m:r>
                            <a:rPr lang="en-US" sz="2600" i="1">
                              <a:latin typeface="Cambria Math" panose="02040503050406030204" pitchFamily="18" charset="0"/>
                              <a:ea typeface="Cambria Math" panose="02040503050406030204" pitchFamily="18" charset="0"/>
                              <a:cs typeface="Arial" pitchFamily="34" charset="0"/>
                            </a:rPr>
                            <m:t>𝜃</m:t>
                          </m:r>
                        </m:e>
                      </m:d>
                      <m:r>
                        <a:rPr lang="en-US" sz="2600" b="0" i="1" smtClean="0">
                          <a:latin typeface="Cambria Math" panose="02040503050406030204" pitchFamily="18" charset="0"/>
                          <a:ea typeface="Cambria Math" panose="02040503050406030204" pitchFamily="18" charset="0"/>
                          <a:cs typeface="Arial" pitchFamily="34" charset="0"/>
                        </a:rPr>
                        <m:t>=</m:t>
                      </m:r>
                      <m:r>
                        <a:rPr lang="en-US" sz="2600" b="0" i="1" smtClean="0">
                          <a:latin typeface="Cambria Math" panose="02040503050406030204" pitchFamily="18" charset="0"/>
                          <a:cs typeface="Arial" pitchFamily="34" charset="0"/>
                        </a:rPr>
                        <m:t>𝐽</m:t>
                      </m:r>
                      <m:r>
                        <a:rPr lang="en-US" sz="2600" b="0" i="1" smtClean="0">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i="1">
                              <a:latin typeface="Cambria Math" panose="02040503050406030204" pitchFamily="18" charset="0"/>
                              <a:cs typeface="Arial" pitchFamily="34" charset="0"/>
                            </a:rPr>
                            <m:t>1</m:t>
                          </m:r>
                        </m:sup>
                      </m:sSup>
                      <m:r>
                        <a:rPr lang="en-US" sz="2600" b="0" i="1" smtClean="0">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2</m:t>
                          </m:r>
                        </m:sup>
                      </m:sSup>
                      <m:r>
                        <a:rPr lang="en-US" sz="2600" b="0" i="1" smtClean="0">
                          <a:latin typeface="Cambria Math" panose="02040503050406030204" pitchFamily="18" charset="0"/>
                          <a:ea typeface="Cambria Math" panose="02040503050406030204" pitchFamily="18" charset="0"/>
                          <a:cs typeface="Arial" pitchFamily="34" charset="0"/>
                        </a:rPr>
                        <m:t>)</m:t>
                      </m:r>
                      <m:r>
                        <a:rPr lang="en-US" sz="2600" b="0" i="1" smtClean="0">
                          <a:latin typeface="Cambria Math" panose="02040503050406030204" pitchFamily="18" charset="0"/>
                          <a:cs typeface="Arial" pitchFamily="34" charset="0"/>
                        </a:rPr>
                        <m:t>=</m:t>
                      </m:r>
                      <m:nary>
                        <m:naryPr>
                          <m:chr m:val="∑"/>
                          <m:ctrlPr>
                            <a:rPr lang="en-US" sz="2600" b="0" i="1" smtClean="0">
                              <a:latin typeface="Cambria Math" panose="02040503050406030204" pitchFamily="18" charset="0"/>
                              <a:cs typeface="Arial" pitchFamily="34" charset="0"/>
                            </a:rPr>
                          </m:ctrlPr>
                        </m:naryPr>
                        <m:sub>
                          <m:r>
                            <m:rPr>
                              <m:brk m:alnAt="23"/>
                            </m:rPr>
                            <a:rPr lang="en-US" sz="2600" b="0" i="1" smtClean="0">
                              <a:latin typeface="Cambria Math" panose="02040503050406030204" pitchFamily="18" charset="0"/>
                              <a:cs typeface="Arial" pitchFamily="34" charset="0"/>
                            </a:rPr>
                            <m:t>𝑖</m:t>
                          </m:r>
                          <m:r>
                            <a:rPr lang="en-US" sz="2600" b="0" i="1" smtClean="0">
                              <a:latin typeface="Cambria Math" panose="02040503050406030204" pitchFamily="18" charset="0"/>
                              <a:cs typeface="Arial" pitchFamily="34" charset="0"/>
                            </a:rPr>
                            <m:t>=1</m:t>
                          </m:r>
                        </m:sub>
                        <m:sup>
                          <m:r>
                            <a:rPr lang="en-US" sz="2600" b="0" i="1" smtClean="0">
                              <a:latin typeface="Cambria Math" panose="02040503050406030204" pitchFamily="18" charset="0"/>
                              <a:cs typeface="Arial" pitchFamily="34" charset="0"/>
                            </a:rPr>
                            <m:t>𝑛</m:t>
                          </m:r>
                        </m:sup>
                        <m:e>
                          <m:sSup>
                            <m:sSupPr>
                              <m:ctrlPr>
                                <a:rPr lang="en-US" sz="2600" b="0" i="1" smtClean="0">
                                  <a:latin typeface="Cambria Math" panose="02040503050406030204" pitchFamily="18" charset="0"/>
                                  <a:cs typeface="Arial" pitchFamily="34" charset="0"/>
                                </a:rPr>
                              </m:ctrlPr>
                            </m:sSupPr>
                            <m:e>
                              <m:d>
                                <m:dPr>
                                  <m:ctrlPr>
                                    <a:rPr lang="en-US" sz="2600" i="1">
                                      <a:latin typeface="Cambria Math" panose="02040503050406030204" pitchFamily="18" charset="0"/>
                                      <a:cs typeface="Arial" pitchFamily="34" charset="0"/>
                                    </a:rPr>
                                  </m:ctrlPr>
                                </m:dPr>
                                <m:e>
                                  <m:sSub>
                                    <m:sSubPr>
                                      <m:ctrlPr>
                                        <a:rPr lang="en-US" sz="2600" i="1">
                                          <a:latin typeface="Cambria Math" panose="02040503050406030204" pitchFamily="18" charset="0"/>
                                          <a:cs typeface="Arial" pitchFamily="34" charset="0"/>
                                        </a:rPr>
                                      </m:ctrlPr>
                                    </m:sSubPr>
                                    <m:e>
                                      <m:r>
                                        <a:rPr lang="en-US" sz="2600" i="1">
                                          <a:latin typeface="Cambria Math" panose="02040503050406030204" pitchFamily="18" charset="0"/>
                                          <a:cs typeface="Arial" pitchFamily="34" charset="0"/>
                                        </a:rPr>
                                        <m:t>𝑦</m:t>
                                      </m:r>
                                    </m:e>
                                    <m:sub>
                                      <m:r>
                                        <a:rPr lang="en-US" sz="2600" i="1">
                                          <a:latin typeface="Cambria Math" panose="02040503050406030204" pitchFamily="18" charset="0"/>
                                          <a:cs typeface="Arial" pitchFamily="34" charset="0"/>
                                        </a:rPr>
                                        <m:t>𝑖</m:t>
                                      </m:r>
                                    </m:sub>
                                  </m:sSub>
                                  <m:r>
                                    <a:rPr lang="en-US" sz="2600" i="1">
                                      <a:latin typeface="Cambria Math" panose="02040503050406030204" pitchFamily="18" charset="0"/>
                                      <a:cs typeface="Arial" pitchFamily="34" charset="0"/>
                                    </a:rPr>
                                    <m:t>−</m:t>
                                  </m:r>
                                  <m:sSup>
                                    <m:sSupPr>
                                      <m:ctrlPr>
                                        <a:rPr lang="en-US" sz="2600" i="1" smtClean="0">
                                          <a:latin typeface="Cambria Math" panose="02040503050406030204" pitchFamily="18" charset="0"/>
                                          <a:cs typeface="Arial" pitchFamily="34" charset="0"/>
                                        </a:rPr>
                                      </m:ctrlPr>
                                    </m:sSupPr>
                                    <m:e>
                                      <m:r>
                                        <a:rPr lang="en-US" sz="2600" i="1" smtClean="0">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1</m:t>
                                      </m:r>
                                    </m:sup>
                                  </m:sSup>
                                  <m:sSub>
                                    <m:sSubPr>
                                      <m:ctrlPr>
                                        <a:rPr lang="en-US" sz="2600" i="1">
                                          <a:latin typeface="Cambria Math" panose="02040503050406030204" pitchFamily="18" charset="0"/>
                                          <a:cs typeface="Arial" pitchFamily="34" charset="0"/>
                                        </a:rPr>
                                      </m:ctrlPr>
                                    </m:sSubPr>
                                    <m:e>
                                      <m:r>
                                        <a:rPr lang="en-US" sz="2600" i="1">
                                          <a:latin typeface="Cambria Math" panose="02040503050406030204" pitchFamily="18" charset="0"/>
                                          <a:cs typeface="Arial" pitchFamily="34" charset="0"/>
                                        </a:rPr>
                                        <m:t>𝑥</m:t>
                                      </m:r>
                                    </m:e>
                                    <m:sub>
                                      <m:r>
                                        <a:rPr lang="en-US" sz="2600" i="1">
                                          <a:latin typeface="Cambria Math" panose="02040503050406030204" pitchFamily="18" charset="0"/>
                                          <a:cs typeface="Arial" pitchFamily="34" charset="0"/>
                                        </a:rPr>
                                        <m:t>𝑖</m:t>
                                      </m:r>
                                    </m:sub>
                                  </m:sSub>
                                  <m:r>
                                    <a:rPr lang="en-US" sz="2600" i="1">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2</m:t>
                                      </m:r>
                                    </m:sup>
                                  </m:sSup>
                                </m:e>
                              </m:d>
                            </m:e>
                            <m:sup>
                              <m:r>
                                <a:rPr lang="en-US" sz="2600" b="0" i="1" smtClean="0">
                                  <a:latin typeface="Cambria Math" panose="02040503050406030204" pitchFamily="18" charset="0"/>
                                  <a:cs typeface="Arial" pitchFamily="34" charset="0"/>
                                </a:rPr>
                                <m:t>2</m:t>
                              </m:r>
                            </m:sup>
                          </m:sSup>
                        </m:e>
                      </m:nary>
                    </m:oMath>
                  </m:oMathPara>
                </a14:m>
                <a:endParaRPr lang="en-US" sz="2600" dirty="0" smtClean="0">
                  <a:latin typeface="Arial" pitchFamily="34" charset="0"/>
                  <a:cs typeface="Arial" pitchFamily="34"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2616171" y="1007937"/>
                <a:ext cx="5753626" cy="1092222"/>
              </a:xfrm>
              <a:prstGeom prst="rect">
                <a:avLst/>
              </a:prstGeom>
              <a:blipFill>
                <a:blip r:embed="rId2"/>
                <a:stretch>
                  <a:fillRect/>
                </a:stretch>
              </a:blipFill>
            </p:spPr>
            <p:txBody>
              <a:bodyPr/>
              <a:lstStyle/>
              <a:p>
                <a:r>
                  <a:rPr lang="en-US">
                    <a:noFill/>
                  </a:rPr>
                  <a:t> </a:t>
                </a:r>
              </a:p>
            </p:txBody>
          </p:sp>
        </mc:Fallback>
      </mc:AlternateContent>
      <p:sp>
        <p:nvSpPr>
          <p:cNvPr id="17" name="Rectangle 16"/>
          <p:cNvSpPr/>
          <p:nvPr/>
        </p:nvSpPr>
        <p:spPr>
          <a:xfrm>
            <a:off x="241300" y="1138680"/>
            <a:ext cx="2219647" cy="671851"/>
          </a:xfrm>
          <a:prstGeom prst="rect">
            <a:avLst/>
          </a:prstGeom>
        </p:spPr>
        <p:txBody>
          <a:bodyPr wrap="none">
            <a:spAutoFit/>
          </a:bodyPr>
          <a:lstStyle/>
          <a:p>
            <a:pPr>
              <a:lnSpc>
                <a:spcPct val="150000"/>
              </a:lnSpc>
            </a:pPr>
            <a:r>
              <a:rPr lang="en-US" sz="2800" dirty="0" smtClean="0"/>
              <a:t>Cost function:</a:t>
            </a:r>
            <a:endParaRPr lang="en-US" sz="2800" dirty="0"/>
          </a:p>
        </p:txBody>
      </p:sp>
      <p:pic>
        <p:nvPicPr>
          <p:cNvPr id="5" name="Picture 4"/>
          <p:cNvPicPr>
            <a:picLocks noChangeAspect="1"/>
          </p:cNvPicPr>
          <p:nvPr/>
        </p:nvPicPr>
        <p:blipFill>
          <a:blip r:embed="rId3"/>
          <a:stretch>
            <a:fillRect/>
          </a:stretch>
        </p:blipFill>
        <p:spPr>
          <a:xfrm>
            <a:off x="102319" y="1886731"/>
            <a:ext cx="4872480" cy="4872480"/>
          </a:xfrm>
          <a:prstGeom prst="rect">
            <a:avLst/>
          </a:prstGeom>
        </p:spPr>
      </p:pic>
      <p:pic>
        <p:nvPicPr>
          <p:cNvPr id="6" name="Picture 5"/>
          <p:cNvPicPr>
            <a:picLocks noChangeAspect="1"/>
          </p:cNvPicPr>
          <p:nvPr/>
        </p:nvPicPr>
        <p:blipFill>
          <a:blip r:embed="rId4"/>
          <a:stretch>
            <a:fillRect/>
          </a:stretch>
        </p:blipFill>
        <p:spPr>
          <a:xfrm>
            <a:off x="6295390" y="1886731"/>
            <a:ext cx="4873752" cy="4873752"/>
          </a:xfrm>
          <a:prstGeom prst="rect">
            <a:avLst/>
          </a:prstGeom>
        </p:spPr>
      </p:pic>
    </p:spTree>
    <p:extLst>
      <p:ext uri="{BB962C8B-B14F-4D97-AF65-F5344CB8AC3E}">
        <p14:creationId xmlns:p14="http://schemas.microsoft.com/office/powerpoint/2010/main" val="236740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Line Fitting using Gradient Descent (Continue</a:t>
            </a:r>
            <a:r>
              <a:rPr lang="en-US" dirty="0" smtClean="0"/>
              <a:t>)</a:t>
            </a:r>
            <a:endParaRPr lang="en-US" dirty="0"/>
          </a:p>
        </p:txBody>
      </p:sp>
      <p:pic>
        <p:nvPicPr>
          <p:cNvPr id="8" name="Picture 7"/>
          <p:cNvPicPr>
            <a:picLocks noChangeAspect="1"/>
          </p:cNvPicPr>
          <p:nvPr/>
        </p:nvPicPr>
        <p:blipFill>
          <a:blip r:embed="rId2"/>
          <a:stretch>
            <a:fillRect/>
          </a:stretch>
        </p:blipFill>
        <p:spPr>
          <a:xfrm>
            <a:off x="5994728" y="1115325"/>
            <a:ext cx="5973751" cy="2493750"/>
          </a:xfrm>
          <a:prstGeom prst="rect">
            <a:avLst/>
          </a:prstGeom>
        </p:spPr>
      </p:pic>
      <p:pic>
        <p:nvPicPr>
          <p:cNvPr id="9" name="Picture 8"/>
          <p:cNvPicPr>
            <a:picLocks noChangeAspect="1"/>
          </p:cNvPicPr>
          <p:nvPr/>
        </p:nvPicPr>
        <p:blipFill>
          <a:blip r:embed="rId3"/>
          <a:stretch>
            <a:fillRect/>
          </a:stretch>
        </p:blipFill>
        <p:spPr>
          <a:xfrm>
            <a:off x="142875" y="1021152"/>
            <a:ext cx="5715000" cy="5715000"/>
          </a:xfrm>
          <a:prstGeom prst="rect">
            <a:avLst/>
          </a:prstGeom>
        </p:spPr>
      </p:pic>
      <p:pic>
        <p:nvPicPr>
          <p:cNvPr id="10" name="Picture 9"/>
          <p:cNvPicPr>
            <a:picLocks noChangeAspect="1"/>
          </p:cNvPicPr>
          <p:nvPr/>
        </p:nvPicPr>
        <p:blipFill>
          <a:blip r:embed="rId4"/>
          <a:stretch>
            <a:fillRect/>
          </a:stretch>
        </p:blipFill>
        <p:spPr>
          <a:xfrm>
            <a:off x="5994727" y="3878652"/>
            <a:ext cx="5973751" cy="2493750"/>
          </a:xfrm>
          <a:prstGeom prst="rect">
            <a:avLst/>
          </a:prstGeom>
        </p:spPr>
      </p:pic>
      <p:sp>
        <p:nvSpPr>
          <p:cNvPr id="11" name="Rounded Rectangle 10"/>
          <p:cNvSpPr/>
          <p:nvPr/>
        </p:nvSpPr>
        <p:spPr>
          <a:xfrm>
            <a:off x="8229600" y="2809875"/>
            <a:ext cx="752002" cy="552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89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994726" y="1115325"/>
            <a:ext cx="5973751" cy="2493750"/>
          </a:xfrm>
          <a:prstGeom prst="rect">
            <a:avLst/>
          </a:prstGeom>
        </p:spPr>
      </p:pic>
      <p:sp>
        <p:nvSpPr>
          <p:cNvPr id="2" name="Text Placeholder 1"/>
          <p:cNvSpPr>
            <a:spLocks noGrp="1"/>
          </p:cNvSpPr>
          <p:nvPr>
            <p:ph type="body" sz="quarter" idx="10"/>
          </p:nvPr>
        </p:nvSpPr>
        <p:spPr/>
        <p:txBody>
          <a:bodyPr/>
          <a:lstStyle/>
          <a:p>
            <a:r>
              <a:rPr lang="en-US" dirty="0"/>
              <a:t>Example: Line Fitting using Gradient Descent (Continue</a:t>
            </a:r>
            <a:r>
              <a:rPr lang="en-US" dirty="0" smtClean="0"/>
              <a:t>)</a:t>
            </a:r>
            <a:endParaRPr lang="en-US" dirty="0"/>
          </a:p>
        </p:txBody>
      </p:sp>
      <p:sp>
        <p:nvSpPr>
          <p:cNvPr id="11" name="Rounded Rectangle 10"/>
          <p:cNvSpPr/>
          <p:nvPr/>
        </p:nvSpPr>
        <p:spPr>
          <a:xfrm>
            <a:off x="8696325" y="2800350"/>
            <a:ext cx="752002" cy="552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142875" y="1021152"/>
            <a:ext cx="5715000" cy="5715000"/>
          </a:xfrm>
          <a:prstGeom prst="rect">
            <a:avLst/>
          </a:prstGeom>
        </p:spPr>
      </p:pic>
      <p:pic>
        <p:nvPicPr>
          <p:cNvPr id="13" name="Picture 12"/>
          <p:cNvPicPr>
            <a:picLocks noChangeAspect="1"/>
          </p:cNvPicPr>
          <p:nvPr/>
        </p:nvPicPr>
        <p:blipFill>
          <a:blip r:embed="rId4"/>
          <a:stretch>
            <a:fillRect/>
          </a:stretch>
        </p:blipFill>
        <p:spPr>
          <a:xfrm>
            <a:off x="5994726" y="3878652"/>
            <a:ext cx="5973751" cy="2493750"/>
          </a:xfrm>
          <a:prstGeom prst="rect">
            <a:avLst/>
          </a:prstGeom>
        </p:spPr>
      </p:pic>
    </p:spTree>
    <p:extLst>
      <p:ext uri="{BB962C8B-B14F-4D97-AF65-F5344CB8AC3E}">
        <p14:creationId xmlns:p14="http://schemas.microsoft.com/office/powerpoint/2010/main" val="386073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stretch>
            <a:fillRect/>
          </a:stretch>
        </p:blipFill>
        <p:spPr>
          <a:xfrm>
            <a:off x="98425" y="962025"/>
            <a:ext cx="5715000" cy="5715000"/>
          </a:xfrm>
          <a:prstGeom prst="rect">
            <a:avLst/>
          </a:prstGeom>
        </p:spPr>
      </p:pic>
      <p:pic>
        <p:nvPicPr>
          <p:cNvPr id="4" name="Picture 3"/>
          <p:cNvPicPr>
            <a:picLocks noChangeAspect="1"/>
          </p:cNvPicPr>
          <p:nvPr/>
        </p:nvPicPr>
        <p:blipFill>
          <a:blip r:embed="rId3"/>
          <a:stretch>
            <a:fillRect/>
          </a:stretch>
        </p:blipFill>
        <p:spPr>
          <a:xfrm>
            <a:off x="6038215" y="962025"/>
            <a:ext cx="5715000" cy="5715000"/>
          </a:xfrm>
          <a:prstGeom prst="rect">
            <a:avLst/>
          </a:prstGeom>
        </p:spPr>
      </p:pic>
    </p:spTree>
    <p:extLst>
      <p:ext uri="{BB962C8B-B14F-4D97-AF65-F5344CB8AC3E}">
        <p14:creationId xmlns:p14="http://schemas.microsoft.com/office/powerpoint/2010/main" val="6911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 (Continue)</a:t>
            </a:r>
            <a:endParaRPr lang="en-US" dirty="0"/>
          </a:p>
        </p:txBody>
      </p:sp>
      <mc:AlternateContent xmlns:mc="http://schemas.openxmlformats.org/markup-compatibility/2006">
        <mc:Choice xmlns:a14="http://schemas.microsoft.com/office/drawing/2010/main" Requires="a14">
          <p:sp>
            <p:nvSpPr>
              <p:cNvPr id="14" name="TextBox 13"/>
              <p:cNvSpPr txBox="1"/>
              <p:nvPr/>
            </p:nvSpPr>
            <p:spPr>
              <a:xfrm>
                <a:off x="1180749" y="1048703"/>
                <a:ext cx="4271297"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𝐽</m:t>
                          </m:r>
                          <m:r>
                            <a:rPr lang="en-US" sz="2000" i="1" smtClean="0">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r>
                            <a:rPr lang="en-US" sz="2000" i="1">
                              <a:latin typeface="Cambria Math" panose="02040503050406030204" pitchFamily="18" charset="0"/>
                              <a:ea typeface="Cambria Math" panose="02040503050406030204" pitchFamily="18" charset="0"/>
                              <a:cs typeface="Arial" pitchFamily="34" charset="0"/>
                            </a:rPr>
                            <m:t>)</m:t>
                          </m:r>
                          <m:r>
                            <a:rPr lang="en-US" sz="2000" i="1" smtClean="0">
                              <a:latin typeface="Cambria Math" panose="02040503050406030204" pitchFamily="18" charset="0"/>
                              <a:ea typeface="Cambria Math" panose="02040503050406030204" pitchFamily="18" charset="0"/>
                              <a:cs typeface="Arial" pitchFamily="34" charset="0"/>
                            </a:rPr>
                            <m:t> </m:t>
                          </m:r>
                        </m:num>
                        <m:den>
                          <m:r>
                            <a:rPr lang="en-US" sz="2000" i="1">
                              <a:latin typeface="Cambria Math" panose="02040503050406030204" pitchFamily="18" charset="0"/>
                              <a:ea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den>
                      </m:f>
                      <m:r>
                        <a:rPr lang="en-US" sz="2000" i="1">
                          <a:latin typeface="Cambria Math" panose="02040503050406030204" pitchFamily="18" charset="0"/>
                          <a:cs typeface="Arial" pitchFamily="34" charset="0"/>
                        </a:rPr>
                        <m:t>=−2</m:t>
                      </m:r>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d>
                            <m:dPr>
                              <m:begChr m:val="["/>
                              <m:endChr m:val="]"/>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e>
                          </m:d>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oMath>
                  </m:oMathPara>
                </a14:m>
                <a:endParaRPr lang="en-US" sz="2000" dirty="0" smtClean="0">
                  <a:latin typeface="Arial" pitchFamily="34" charset="0"/>
                  <a:cs typeface="Arial" pitchFamily="34" charset="0"/>
                </a:endParaRPr>
              </a:p>
            </p:txBody>
          </p:sp>
        </mc:Choice>
        <mc:Fallback>
          <p:sp>
            <p:nvSpPr>
              <p:cNvPr id="14" name="TextBox 13"/>
              <p:cNvSpPr txBox="1">
                <a:spLocks noRot="1" noChangeAspect="1" noMove="1" noResize="1" noEditPoints="1" noAdjustHandles="1" noChangeArrowheads="1" noChangeShapeType="1" noTextEdit="1"/>
              </p:cNvSpPr>
              <p:nvPr/>
            </p:nvSpPr>
            <p:spPr>
              <a:xfrm>
                <a:off x="1180749" y="1048703"/>
                <a:ext cx="4271297" cy="84029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180749" y="2282201"/>
                <a:ext cx="4054764"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𝐽</m:t>
                          </m:r>
                          <m:r>
                            <a:rPr lang="en-US" sz="2000" i="1" smtClean="0">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r>
                            <a:rPr lang="en-US" sz="2000" i="1">
                              <a:latin typeface="Cambria Math" panose="02040503050406030204" pitchFamily="18" charset="0"/>
                              <a:ea typeface="Cambria Math" panose="02040503050406030204" pitchFamily="18" charset="0"/>
                              <a:cs typeface="Arial" pitchFamily="34" charset="0"/>
                            </a:rPr>
                            <m:t>)</m:t>
                          </m:r>
                          <m:r>
                            <a:rPr lang="en-US" sz="2000" i="1" smtClean="0">
                              <a:latin typeface="Cambria Math" panose="02040503050406030204" pitchFamily="18" charset="0"/>
                              <a:ea typeface="Cambria Math" panose="02040503050406030204" pitchFamily="18" charset="0"/>
                              <a:cs typeface="Arial" pitchFamily="34" charset="0"/>
                            </a:rPr>
                            <m:t> </m:t>
                          </m:r>
                        </m:num>
                        <m:den>
                          <m:r>
                            <a:rPr lang="en-US" sz="2000" i="1">
                              <a:latin typeface="Cambria Math" panose="02040503050406030204" pitchFamily="18" charset="0"/>
                              <a:ea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den>
                      </m:f>
                      <m:r>
                        <a:rPr lang="en-US" sz="2000" i="1">
                          <a:latin typeface="Cambria Math" panose="02040503050406030204" pitchFamily="18" charset="0"/>
                          <a:cs typeface="Arial" pitchFamily="34" charset="0"/>
                        </a:rPr>
                        <m:t>=−2</m:t>
                      </m:r>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d>
                            <m:dPr>
                              <m:begChr m:val="["/>
                              <m:endChr m:val="]"/>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e>
                          </m:d>
                        </m:e>
                      </m:nary>
                    </m:oMath>
                  </m:oMathPara>
                </a14:m>
                <a:endParaRPr lang="en-US" sz="2000" dirty="0" smtClean="0">
                  <a:latin typeface="Arial" pitchFamily="34" charset="0"/>
                  <a:cs typeface="Arial" pitchFamily="34"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1180749" y="2282201"/>
                <a:ext cx="4054764" cy="84029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7544248" y="1044025"/>
                <a:ext cx="3120213" cy="84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r>
                            <a:rPr lang="en-US" sz="2400" i="1">
                              <a:latin typeface="Cambria Math" panose="02040503050406030204" pitchFamily="18" charset="0"/>
                              <a:cs typeface="Arial" pitchFamily="34" charset="0"/>
                            </a:rPr>
                            <m:t>+1</m:t>
                          </m:r>
                        </m:sub>
                        <m:sup>
                          <m:r>
                            <a:rPr lang="en-US" sz="2400" b="0" i="1" smtClean="0">
                              <a:latin typeface="Cambria Math" panose="02040503050406030204" pitchFamily="18" charset="0"/>
                              <a:cs typeface="Arial" pitchFamily="34" charset="0"/>
                            </a:rPr>
                            <m:t>1</m:t>
                          </m:r>
                        </m:sup>
                      </m:sSubSup>
                      <m:r>
                        <a:rPr lang="en-US" sz="2400" i="1" smtClean="0">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i="1">
                              <a:latin typeface="Cambria Math" panose="02040503050406030204" pitchFamily="18" charset="0"/>
                              <a:cs typeface="Arial" pitchFamily="34" charset="0"/>
                            </a:rPr>
                            <m:t>1</m:t>
                          </m:r>
                        </m:sup>
                      </m:sSubSup>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𝛼</m:t>
                      </m:r>
                      <m:f>
                        <m:fPr>
                          <m:ctrlPr>
                            <a:rPr lang="en-US" sz="2400" b="0" i="1" smtClean="0">
                              <a:latin typeface="Cambria Math" panose="02040503050406030204" pitchFamily="18" charset="0"/>
                              <a:ea typeface="Cambria Math" panose="02040503050406030204" pitchFamily="18" charset="0"/>
                              <a:cs typeface="Arial" pitchFamily="34" charset="0"/>
                            </a:rPr>
                          </m:ctrlPr>
                        </m:fPr>
                        <m:num>
                          <m:r>
                            <a:rPr lang="en-US" sz="2400" b="0" i="1" smtClean="0">
                              <a:latin typeface="Cambria Math" panose="02040503050406030204" pitchFamily="18" charset="0"/>
                              <a:ea typeface="Cambria Math" panose="02040503050406030204" pitchFamily="18" charset="0"/>
                              <a:cs typeface="Arial" pitchFamily="34" charset="0"/>
                            </a:rPr>
                            <m:t>𝜕</m:t>
                          </m:r>
                        </m:num>
                        <m:den>
                          <m:r>
                            <a:rPr lang="en-US" sz="2400" i="1">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i="1">
                                  <a:latin typeface="Cambria Math" panose="02040503050406030204" pitchFamily="18" charset="0"/>
                                  <a:cs typeface="Arial" pitchFamily="34" charset="0"/>
                                </a:rPr>
                                <m:t>1</m:t>
                              </m:r>
                            </m:sup>
                          </m:sSubSup>
                        </m:den>
                      </m:f>
                      <m:r>
                        <a:rPr lang="en-US" sz="2400" b="0" i="1" smtClean="0">
                          <a:latin typeface="Cambria Math" panose="02040503050406030204" pitchFamily="18" charset="0"/>
                          <a:ea typeface="Cambria Math" panose="02040503050406030204" pitchFamily="18" charset="0"/>
                          <a:cs typeface="Arial" pitchFamily="34" charset="0"/>
                        </a:rPr>
                        <m:t>𝐽</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𝜃</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smtClean="0">
                  <a:latin typeface="Arial" pitchFamily="34" charset="0"/>
                  <a:cs typeface="Arial"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7544248" y="1044025"/>
                <a:ext cx="3120213" cy="8405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7544248" y="2282201"/>
                <a:ext cx="3133422"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r>
                            <a:rPr lang="en-US" sz="2400" i="1">
                              <a:latin typeface="Cambria Math" panose="02040503050406030204" pitchFamily="18" charset="0"/>
                              <a:cs typeface="Arial" pitchFamily="34" charset="0"/>
                            </a:rPr>
                            <m:t>+1</m:t>
                          </m:r>
                        </m:sub>
                        <m:sup>
                          <m:r>
                            <a:rPr lang="en-US" sz="2400" b="0" i="1" smtClean="0">
                              <a:latin typeface="Cambria Math" panose="02040503050406030204" pitchFamily="18" charset="0"/>
                              <a:cs typeface="Arial" pitchFamily="34" charset="0"/>
                            </a:rPr>
                            <m:t>2</m:t>
                          </m:r>
                        </m:sup>
                      </m:sSubSup>
                      <m:r>
                        <a:rPr lang="en-US" sz="2400" i="1" smtClean="0">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b="0" i="1" smtClean="0">
                              <a:latin typeface="Cambria Math" panose="02040503050406030204" pitchFamily="18" charset="0"/>
                              <a:cs typeface="Arial" pitchFamily="34" charset="0"/>
                            </a:rPr>
                            <m:t>2</m:t>
                          </m:r>
                        </m:sup>
                      </m:sSubSup>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𝛼</m:t>
                      </m:r>
                      <m:f>
                        <m:fPr>
                          <m:ctrlPr>
                            <a:rPr lang="en-US" sz="2400" b="0" i="1" smtClean="0">
                              <a:latin typeface="Cambria Math" panose="02040503050406030204" pitchFamily="18" charset="0"/>
                              <a:ea typeface="Cambria Math" panose="02040503050406030204" pitchFamily="18" charset="0"/>
                              <a:cs typeface="Arial" pitchFamily="34" charset="0"/>
                            </a:rPr>
                          </m:ctrlPr>
                        </m:fPr>
                        <m:num>
                          <m:r>
                            <a:rPr lang="en-US" sz="2400" b="0" i="1" smtClean="0">
                              <a:latin typeface="Cambria Math" panose="02040503050406030204" pitchFamily="18" charset="0"/>
                              <a:ea typeface="Cambria Math" panose="02040503050406030204" pitchFamily="18" charset="0"/>
                              <a:cs typeface="Arial" pitchFamily="34" charset="0"/>
                            </a:rPr>
                            <m:t>𝜕</m:t>
                          </m:r>
                        </m:num>
                        <m:den>
                          <m:r>
                            <a:rPr lang="en-US" sz="2400" i="1">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b="0" i="1" smtClean="0">
                                  <a:latin typeface="Cambria Math" panose="02040503050406030204" pitchFamily="18" charset="0"/>
                                  <a:cs typeface="Arial" pitchFamily="34" charset="0"/>
                                </a:rPr>
                                <m:t>2</m:t>
                              </m:r>
                            </m:sup>
                          </m:sSubSup>
                        </m:den>
                      </m:f>
                      <m:r>
                        <a:rPr lang="en-US" sz="2400" b="0" i="1" smtClean="0">
                          <a:latin typeface="Cambria Math" panose="02040503050406030204" pitchFamily="18" charset="0"/>
                          <a:ea typeface="Cambria Math" panose="02040503050406030204" pitchFamily="18" charset="0"/>
                          <a:cs typeface="Arial" pitchFamily="34" charset="0"/>
                        </a:rPr>
                        <m:t>𝐽</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𝜃</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smtClean="0">
                  <a:latin typeface="Arial" pitchFamily="34" charset="0"/>
                  <a:cs typeface="Arial" pitchFamily="34"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7544248" y="2282201"/>
                <a:ext cx="3133422" cy="841321"/>
              </a:xfrm>
              <a:prstGeom prst="rect">
                <a:avLst/>
              </a:prstGeom>
              <a:blipFill>
                <a:blip r:embed="rId5"/>
                <a:stretch>
                  <a:fillRect/>
                </a:stretch>
              </a:blipFill>
            </p:spPr>
            <p:txBody>
              <a:bodyPr/>
              <a:lstStyle/>
              <a:p>
                <a:r>
                  <a:rPr lang="en-US">
                    <a:noFill/>
                  </a:rPr>
                  <a:t> </a:t>
                </a:r>
              </a:p>
            </p:txBody>
          </p:sp>
        </mc:Fallback>
      </mc:AlternateContent>
      <p:graphicFrame>
        <p:nvGraphicFramePr>
          <p:cNvPr id="11" name="Table 10"/>
          <p:cNvGraphicFramePr>
            <a:graphicFrameLocks noGrp="1"/>
          </p:cNvGraphicFramePr>
          <p:nvPr>
            <p:extLst>
              <p:ext uri="{D42A27DB-BD31-4B8C-83A1-F6EECF244321}">
                <p14:modId xmlns:p14="http://schemas.microsoft.com/office/powerpoint/2010/main" val="1751558748"/>
              </p:ext>
            </p:extLst>
          </p:nvPr>
        </p:nvGraphicFramePr>
        <p:xfrm>
          <a:off x="147955" y="3586372"/>
          <a:ext cx="4050665" cy="3094463"/>
        </p:xfrm>
        <a:graphic>
          <a:graphicData uri="http://schemas.openxmlformats.org/drawingml/2006/table">
            <a:tbl>
              <a:tblPr firstRow="1" bandRow="1">
                <a:tableStyleId>{5940675A-B579-460E-94D1-54222C63F5DA}</a:tableStyleId>
              </a:tblPr>
              <a:tblGrid>
                <a:gridCol w="293495">
                  <a:extLst>
                    <a:ext uri="{9D8B030D-6E8A-4147-A177-3AD203B41FA5}">
                      <a16:colId xmlns:a16="http://schemas.microsoft.com/office/drawing/2014/main" val="3202951030"/>
                    </a:ext>
                  </a:extLst>
                </a:gridCol>
                <a:gridCol w="3757170">
                  <a:extLst>
                    <a:ext uri="{9D8B030D-6E8A-4147-A177-3AD203B41FA5}">
                      <a16:colId xmlns:a16="http://schemas.microsoft.com/office/drawing/2014/main" val="772640799"/>
                    </a:ext>
                  </a:extLst>
                </a:gridCol>
              </a:tblGrid>
              <a:tr h="3094463">
                <a:tc>
                  <a:txBody>
                    <a:bodyPr/>
                    <a:lstStyle/>
                    <a:p>
                      <a:pPr>
                        <a:lnSpc>
                          <a:spcPct val="150000"/>
                        </a:lnSpc>
                      </a:pPr>
                      <a:r>
                        <a:rPr lang="en-US" sz="1600" baseline="0" dirty="0" smtClean="0">
                          <a:latin typeface="Courier New" panose="02070309020205020404" pitchFamily="49" charset="0"/>
                          <a:cs typeface="Courier New" panose="02070309020205020404" pitchFamily="49" charset="0"/>
                        </a:rPr>
                        <a:t>1</a:t>
                      </a:r>
                    </a:p>
                    <a:p>
                      <a:pPr>
                        <a:lnSpc>
                          <a:spcPct val="150000"/>
                        </a:lnSpc>
                      </a:pPr>
                      <a:r>
                        <a:rPr lang="en-US" sz="1600" baseline="0" dirty="0" smtClean="0">
                          <a:latin typeface="Courier New" panose="02070309020205020404" pitchFamily="49" charset="0"/>
                          <a:cs typeface="Courier New" panose="02070309020205020404" pitchFamily="49" charset="0"/>
                        </a:rPr>
                        <a:t>2</a:t>
                      </a:r>
                    </a:p>
                    <a:p>
                      <a:pPr>
                        <a:lnSpc>
                          <a:spcPct val="150000"/>
                        </a:lnSpc>
                      </a:pPr>
                      <a:r>
                        <a:rPr lang="en-US" sz="1600" baseline="0" dirty="0" smtClean="0">
                          <a:latin typeface="Courier New" panose="02070309020205020404" pitchFamily="49" charset="0"/>
                          <a:cs typeface="Courier New" panose="02070309020205020404" pitchFamily="49" charset="0"/>
                        </a:rPr>
                        <a:t>3</a:t>
                      </a:r>
                    </a:p>
                    <a:p>
                      <a:pPr>
                        <a:lnSpc>
                          <a:spcPct val="150000"/>
                        </a:lnSpc>
                      </a:pPr>
                      <a:r>
                        <a:rPr lang="en-US" sz="1600" baseline="0" dirty="0" smtClean="0">
                          <a:latin typeface="Courier New" panose="02070309020205020404" pitchFamily="49" charset="0"/>
                          <a:cs typeface="Courier New" panose="02070309020205020404" pitchFamily="49" charset="0"/>
                        </a:rPr>
                        <a:t>4</a:t>
                      </a:r>
                    </a:p>
                    <a:p>
                      <a:pPr>
                        <a:lnSpc>
                          <a:spcPct val="150000"/>
                        </a:lnSpc>
                      </a:pPr>
                      <a:r>
                        <a:rPr lang="en-US" sz="1600" baseline="0" dirty="0" smtClean="0">
                          <a:latin typeface="Courier New" panose="02070309020205020404" pitchFamily="49" charset="0"/>
                          <a:cs typeface="Courier New" panose="02070309020205020404" pitchFamily="49" charset="0"/>
                        </a:rPr>
                        <a:t>5</a:t>
                      </a:r>
                    </a:p>
                    <a:p>
                      <a:pPr>
                        <a:lnSpc>
                          <a:spcPct val="150000"/>
                        </a:lnSpc>
                      </a:pPr>
                      <a:r>
                        <a:rPr lang="en-US" sz="1600" baseline="0" dirty="0" smtClean="0">
                          <a:latin typeface="Courier New" panose="02070309020205020404" pitchFamily="49" charset="0"/>
                          <a:cs typeface="Courier New" panose="02070309020205020404" pitchFamily="49" charset="0"/>
                        </a:rPr>
                        <a:t>6</a:t>
                      </a:r>
                    </a:p>
                    <a:p>
                      <a:pPr>
                        <a:lnSpc>
                          <a:spcPct val="150000"/>
                        </a:lnSpc>
                      </a:pPr>
                      <a:r>
                        <a:rPr lang="en-US" sz="1600" baseline="0" dirty="0" smtClean="0">
                          <a:latin typeface="Courier New" panose="02070309020205020404" pitchFamily="49" charset="0"/>
                          <a:cs typeface="Courier New" panose="02070309020205020404" pitchFamily="49" charset="0"/>
                        </a:rPr>
                        <a:t>7</a:t>
                      </a:r>
                    </a:p>
                    <a:p>
                      <a:pPr>
                        <a:lnSpc>
                          <a:spcPct val="150000"/>
                        </a:lnSpc>
                      </a:pPr>
                      <a:r>
                        <a:rPr lang="en-US" sz="1600" baseline="0" dirty="0" smtClean="0">
                          <a:latin typeface="Courier New" panose="02070309020205020404" pitchFamily="49" charset="0"/>
                          <a:cs typeface="Courier New" panose="02070309020205020404" pitchFamily="49" charset="0"/>
                        </a:rPr>
                        <a:t>8</a:t>
                      </a:r>
                    </a:p>
                  </a:txBody>
                  <a:tcPr/>
                </a:tc>
                <a:tc>
                  <a:txBody>
                    <a:bodyPr/>
                    <a:lstStyle/>
                    <a:p>
                      <a:pPr>
                        <a:lnSpc>
                          <a:spcPct val="150000"/>
                        </a:lnSpc>
                      </a:pPr>
                      <a:r>
                        <a:rPr lang="pt-BR" sz="1600" baseline="0" dirty="0" smtClean="0">
                          <a:latin typeface="Courier New" panose="02070309020205020404" pitchFamily="49" charset="0"/>
                          <a:cs typeface="Courier New" panose="02070309020205020404" pitchFamily="49" charset="0"/>
                        </a:rPr>
                        <a:t>in_data = [1 2 3];</a:t>
                      </a:r>
                    </a:p>
                    <a:p>
                      <a:pPr>
                        <a:lnSpc>
                          <a:spcPct val="150000"/>
                        </a:lnSpc>
                      </a:pPr>
                      <a:r>
                        <a:rPr lang="pt-BR" sz="1600" baseline="0" dirty="0" smtClean="0">
                          <a:latin typeface="Courier New" panose="02070309020205020404" pitchFamily="49" charset="0"/>
                          <a:cs typeface="Courier New" panose="02070309020205020404" pitchFamily="49" charset="0"/>
                        </a:rPr>
                        <a:t>out_data = [4.2 6.8 10.1];</a:t>
                      </a:r>
                    </a:p>
                    <a:p>
                      <a:pPr>
                        <a:lnSpc>
                          <a:spcPct val="150000"/>
                        </a:lnSpc>
                      </a:pPr>
                      <a:endParaRPr lang="pt-BR" sz="1600" baseline="0" dirty="0" smtClean="0">
                        <a:latin typeface="Courier New" panose="02070309020205020404" pitchFamily="49" charset="0"/>
                        <a:cs typeface="Courier New" panose="02070309020205020404" pitchFamily="49" charset="0"/>
                      </a:endParaRPr>
                    </a:p>
                    <a:p>
                      <a:pPr>
                        <a:lnSpc>
                          <a:spcPct val="150000"/>
                        </a:lnSpc>
                      </a:pPr>
                      <a:r>
                        <a:rPr lang="pt-BR" sz="1600" baseline="0" dirty="0" smtClean="0">
                          <a:latin typeface="Courier New" panose="02070309020205020404" pitchFamily="49" charset="0"/>
                          <a:cs typeface="Courier New" panose="02070309020205020404" pitchFamily="49" charset="0"/>
                        </a:rPr>
                        <a:t>itr = 12;</a:t>
                      </a:r>
                    </a:p>
                    <a:p>
                      <a:pPr>
                        <a:lnSpc>
                          <a:spcPct val="150000"/>
                        </a:lnSpc>
                      </a:pPr>
                      <a:r>
                        <a:rPr lang="pt-BR" sz="1600" baseline="0" dirty="0" smtClean="0">
                          <a:latin typeface="Courier New" panose="02070309020205020404" pitchFamily="49" charset="0"/>
                          <a:cs typeface="Courier New" panose="02070309020205020404" pitchFamily="49" charset="0"/>
                        </a:rPr>
                        <a:t>l_r = 0.08;</a:t>
                      </a:r>
                    </a:p>
                    <a:p>
                      <a:pPr>
                        <a:lnSpc>
                          <a:spcPct val="150000"/>
                        </a:lnSpc>
                      </a:pPr>
                      <a:endParaRPr lang="pt-BR" sz="1600" baseline="0" dirty="0" smtClean="0">
                        <a:latin typeface="Courier New" panose="02070309020205020404" pitchFamily="49" charset="0"/>
                        <a:cs typeface="Courier New" panose="02070309020205020404" pitchFamily="49" charset="0"/>
                      </a:endParaRPr>
                    </a:p>
                    <a:p>
                      <a:pPr>
                        <a:lnSpc>
                          <a:spcPct val="150000"/>
                        </a:lnSpc>
                      </a:pPr>
                      <a:r>
                        <a:rPr lang="de-DE" sz="1600" baseline="0" dirty="0" smtClean="0">
                          <a:latin typeface="Courier New" panose="02070309020205020404" pitchFamily="49" charset="0"/>
                          <a:cs typeface="Courier New" panose="02070309020205020404" pitchFamily="49" charset="0"/>
                        </a:rPr>
                        <a:t>t1 = zeros(</a:t>
                      </a:r>
                      <a:r>
                        <a:rPr lang="pt-BR" sz="1600" baseline="0" dirty="0" smtClean="0">
                          <a:latin typeface="Courier New" panose="02070309020205020404" pitchFamily="49" charset="0"/>
                          <a:cs typeface="Courier New" panose="02070309020205020404" pitchFamily="49" charset="0"/>
                        </a:rPr>
                        <a:t>itr</a:t>
                      </a:r>
                      <a:r>
                        <a:rPr lang="de-DE" sz="1600" baseline="0" dirty="0" smtClean="0">
                          <a:latin typeface="Courier New" panose="02070309020205020404" pitchFamily="49" charset="0"/>
                          <a:cs typeface="Courier New" panose="02070309020205020404" pitchFamily="49" charset="0"/>
                        </a:rPr>
                        <a:t>,1); t1(1) = 1;</a:t>
                      </a:r>
                    </a:p>
                    <a:p>
                      <a:pPr>
                        <a:lnSpc>
                          <a:spcPct val="150000"/>
                        </a:lnSpc>
                      </a:pPr>
                      <a:r>
                        <a:rPr lang="de-DE" sz="1600" baseline="0" dirty="0" smtClean="0">
                          <a:latin typeface="Courier New" panose="02070309020205020404" pitchFamily="49" charset="0"/>
                          <a:cs typeface="Courier New" panose="02070309020205020404" pitchFamily="49" charset="0"/>
                        </a:rPr>
                        <a:t>t2 = zeros(</a:t>
                      </a:r>
                      <a:r>
                        <a:rPr lang="pt-BR" sz="1600" baseline="0" dirty="0" smtClean="0">
                          <a:latin typeface="Courier New" panose="02070309020205020404" pitchFamily="49" charset="0"/>
                          <a:cs typeface="Courier New" panose="02070309020205020404" pitchFamily="49" charset="0"/>
                        </a:rPr>
                        <a:t>itr</a:t>
                      </a:r>
                      <a:r>
                        <a:rPr lang="de-DE" sz="1600" baseline="0" dirty="0" smtClean="0">
                          <a:latin typeface="Courier New" panose="02070309020205020404" pitchFamily="49" charset="0"/>
                          <a:cs typeface="Courier New" panose="02070309020205020404" pitchFamily="49" charset="0"/>
                        </a:rPr>
                        <a:t>,1); t2(1) = 0;</a:t>
                      </a:r>
                      <a:endParaRPr lang="en-US" sz="1600" baseline="0" dirty="0" smtClean="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41550819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651200164"/>
              </p:ext>
            </p:extLst>
          </p:nvPr>
        </p:nvGraphicFramePr>
        <p:xfrm>
          <a:off x="4300667" y="3586372"/>
          <a:ext cx="7792273" cy="3094463"/>
        </p:xfrm>
        <a:graphic>
          <a:graphicData uri="http://schemas.openxmlformats.org/drawingml/2006/table">
            <a:tbl>
              <a:tblPr firstRow="1" bandRow="1">
                <a:tableStyleId>{5940675A-B579-460E-94D1-54222C63F5DA}</a:tableStyleId>
              </a:tblPr>
              <a:tblGrid>
                <a:gridCol w="466673">
                  <a:extLst>
                    <a:ext uri="{9D8B030D-6E8A-4147-A177-3AD203B41FA5}">
                      <a16:colId xmlns:a16="http://schemas.microsoft.com/office/drawing/2014/main" val="3202951030"/>
                    </a:ext>
                  </a:extLst>
                </a:gridCol>
                <a:gridCol w="7325600">
                  <a:extLst>
                    <a:ext uri="{9D8B030D-6E8A-4147-A177-3AD203B41FA5}">
                      <a16:colId xmlns:a16="http://schemas.microsoft.com/office/drawing/2014/main" val="772640799"/>
                    </a:ext>
                  </a:extLst>
                </a:gridCol>
              </a:tblGrid>
              <a:tr h="3094463">
                <a:tc>
                  <a:txBody>
                    <a:bodyPr/>
                    <a:lstStyle/>
                    <a:p>
                      <a:pPr>
                        <a:lnSpc>
                          <a:spcPct val="150000"/>
                        </a:lnSpc>
                      </a:pPr>
                      <a:r>
                        <a:rPr lang="en-US" sz="1600" baseline="0" dirty="0" smtClean="0">
                          <a:latin typeface="Courier New" panose="02070309020205020404" pitchFamily="49" charset="0"/>
                          <a:cs typeface="Courier New" panose="02070309020205020404" pitchFamily="49" charset="0"/>
                        </a:rPr>
                        <a:t>9</a:t>
                      </a:r>
                      <a:endParaRPr lang="en-US" sz="1600" baseline="0" dirty="0" smtClean="0">
                        <a:latin typeface="Courier New" panose="02070309020205020404" pitchFamily="49" charset="0"/>
                        <a:cs typeface="Courier New" panose="02070309020205020404" pitchFamily="49" charset="0"/>
                      </a:endParaRPr>
                    </a:p>
                    <a:p>
                      <a:pPr>
                        <a:lnSpc>
                          <a:spcPct val="150000"/>
                        </a:lnSpc>
                      </a:pPr>
                      <a:r>
                        <a:rPr lang="en-US" sz="1600" baseline="0" dirty="0" smtClean="0">
                          <a:latin typeface="Courier New" panose="02070309020205020404" pitchFamily="49" charset="0"/>
                          <a:cs typeface="Courier New" panose="02070309020205020404" pitchFamily="49" charset="0"/>
                        </a:rPr>
                        <a:t>10</a:t>
                      </a:r>
                      <a:endParaRPr lang="en-US" sz="1600" baseline="0" dirty="0" smtClean="0">
                        <a:latin typeface="Courier New" panose="02070309020205020404" pitchFamily="49" charset="0"/>
                        <a:cs typeface="Courier New" panose="02070309020205020404" pitchFamily="49" charset="0"/>
                      </a:endParaRPr>
                    </a:p>
                    <a:p>
                      <a:pPr>
                        <a:lnSpc>
                          <a:spcPct val="150000"/>
                        </a:lnSpc>
                      </a:pPr>
                      <a:r>
                        <a:rPr lang="en-US" sz="1600" baseline="0" dirty="0" smtClean="0">
                          <a:latin typeface="Courier New" panose="02070309020205020404" pitchFamily="49" charset="0"/>
                          <a:cs typeface="Courier New" panose="02070309020205020404" pitchFamily="49" charset="0"/>
                        </a:rPr>
                        <a:t>11</a:t>
                      </a:r>
                      <a:endParaRPr lang="en-US" sz="1600" baseline="0" dirty="0" smtClean="0">
                        <a:latin typeface="Courier New" panose="02070309020205020404" pitchFamily="49" charset="0"/>
                        <a:cs typeface="Courier New" panose="02070309020205020404" pitchFamily="49" charset="0"/>
                      </a:endParaRPr>
                    </a:p>
                    <a:p>
                      <a:pPr>
                        <a:lnSpc>
                          <a:spcPct val="150000"/>
                        </a:lnSpc>
                      </a:pPr>
                      <a:r>
                        <a:rPr lang="en-US" sz="1600" baseline="0" dirty="0" smtClean="0">
                          <a:latin typeface="Courier New" panose="02070309020205020404" pitchFamily="49" charset="0"/>
                          <a:cs typeface="Courier New" panose="02070309020205020404" pitchFamily="49" charset="0"/>
                        </a:rPr>
                        <a:t>12</a:t>
                      </a:r>
                      <a:endParaRPr lang="en-US" sz="1600" baseline="0" dirty="0" smtClean="0">
                        <a:latin typeface="Courier New" panose="02070309020205020404" pitchFamily="49" charset="0"/>
                        <a:cs typeface="Courier New" panose="02070309020205020404" pitchFamily="49" charset="0"/>
                      </a:endParaRPr>
                    </a:p>
                    <a:p>
                      <a:pPr>
                        <a:lnSpc>
                          <a:spcPct val="150000"/>
                        </a:lnSpc>
                      </a:pPr>
                      <a:r>
                        <a:rPr lang="en-US" sz="1600" baseline="0" dirty="0" smtClean="0">
                          <a:latin typeface="Courier New" panose="02070309020205020404" pitchFamily="49" charset="0"/>
                          <a:cs typeface="Courier New" panose="02070309020205020404" pitchFamily="49" charset="0"/>
                        </a:rPr>
                        <a:t>13</a:t>
                      </a:r>
                      <a:endParaRPr lang="en-US" sz="1600" baseline="0" dirty="0" smtClean="0">
                        <a:latin typeface="Courier New" panose="02070309020205020404" pitchFamily="49" charset="0"/>
                        <a:cs typeface="Courier New" panose="02070309020205020404" pitchFamily="49" charset="0"/>
                      </a:endParaRPr>
                    </a:p>
                    <a:p>
                      <a:pPr>
                        <a:lnSpc>
                          <a:spcPct val="150000"/>
                        </a:lnSpc>
                      </a:pPr>
                      <a:r>
                        <a:rPr lang="en-US" sz="1600" baseline="0" dirty="0" smtClean="0">
                          <a:latin typeface="Courier New" panose="02070309020205020404" pitchFamily="49" charset="0"/>
                          <a:cs typeface="Courier New" panose="02070309020205020404" pitchFamily="49" charset="0"/>
                        </a:rPr>
                        <a:t>14</a:t>
                      </a:r>
                      <a:endParaRPr lang="en-US" sz="1600" baseline="0" dirty="0" smtClean="0">
                        <a:latin typeface="Courier New" panose="02070309020205020404" pitchFamily="49" charset="0"/>
                        <a:cs typeface="Courier New" panose="02070309020205020404" pitchFamily="49" charset="0"/>
                      </a:endParaRPr>
                    </a:p>
                    <a:p>
                      <a:pPr>
                        <a:lnSpc>
                          <a:spcPct val="150000"/>
                        </a:lnSpc>
                      </a:pPr>
                      <a:r>
                        <a:rPr lang="en-US" sz="1600" baseline="0" dirty="0" smtClean="0">
                          <a:latin typeface="Courier New" panose="02070309020205020404" pitchFamily="49" charset="0"/>
                          <a:cs typeface="Courier New" panose="02070309020205020404" pitchFamily="49" charset="0"/>
                        </a:rPr>
                        <a:t>15</a:t>
                      </a:r>
                      <a:endParaRPr lang="en-US" sz="1600" baseline="0" dirty="0" smtClean="0">
                        <a:latin typeface="Courier New" panose="02070309020205020404" pitchFamily="49" charset="0"/>
                        <a:cs typeface="Courier New" panose="02070309020205020404" pitchFamily="49" charset="0"/>
                      </a:endParaRPr>
                    </a:p>
                    <a:p>
                      <a:pPr>
                        <a:lnSpc>
                          <a:spcPct val="150000"/>
                        </a:lnSpc>
                      </a:pPr>
                      <a:r>
                        <a:rPr lang="en-US" sz="1600" baseline="0" dirty="0" smtClean="0">
                          <a:latin typeface="Courier New" panose="02070309020205020404" pitchFamily="49" charset="0"/>
                          <a:cs typeface="Courier New" panose="02070309020205020404" pitchFamily="49" charset="0"/>
                        </a:rPr>
                        <a:t>16</a:t>
                      </a:r>
                      <a:endParaRPr lang="en-US" sz="1600" baseline="0" dirty="0" smtClean="0">
                        <a:latin typeface="Courier New" panose="02070309020205020404" pitchFamily="49" charset="0"/>
                        <a:cs typeface="Courier New" panose="02070309020205020404" pitchFamily="49" charset="0"/>
                      </a:endParaRPr>
                    </a:p>
                  </a:txBody>
                  <a:tcPr/>
                </a:tc>
                <a:tc>
                  <a:txBody>
                    <a:bodyPr/>
                    <a:lstStyle/>
                    <a:p>
                      <a:pPr>
                        <a:lnSpc>
                          <a:spcPct val="150000"/>
                        </a:lnSpc>
                      </a:pPr>
                      <a:r>
                        <a:rPr lang="de-DE" sz="1600" baseline="0" dirty="0" smtClean="0">
                          <a:latin typeface="Courier New" panose="02070309020205020404" pitchFamily="49" charset="0"/>
                          <a:cs typeface="Courier New" panose="02070309020205020404" pitchFamily="49" charset="0"/>
                        </a:rPr>
                        <a:t>J1 = @(th1, t2) -2*sum((out_data-t1*in_data-t2).*in_data);</a:t>
                      </a:r>
                    </a:p>
                    <a:p>
                      <a:pPr>
                        <a:lnSpc>
                          <a:spcPct val="150000"/>
                        </a:lnSpc>
                      </a:pPr>
                      <a:r>
                        <a:rPr lang="de-DE" sz="1600" baseline="0" dirty="0" smtClean="0">
                          <a:latin typeface="Courier New" panose="02070309020205020404" pitchFamily="49" charset="0"/>
                          <a:cs typeface="Courier New" panose="02070309020205020404" pitchFamily="49" charset="0"/>
                        </a:rPr>
                        <a:t>J2 = @(th1, t2) -2*sum((out_data-t1*in_data-t2));</a:t>
                      </a:r>
                    </a:p>
                    <a:p>
                      <a:pPr>
                        <a:lnSpc>
                          <a:spcPct val="150000"/>
                        </a:lnSpc>
                      </a:pPr>
                      <a:endParaRPr lang="de-DE" sz="1600" baseline="0" dirty="0" smtClean="0">
                        <a:latin typeface="Courier New" panose="02070309020205020404" pitchFamily="49" charset="0"/>
                        <a:cs typeface="Courier New" panose="02070309020205020404" pitchFamily="49" charset="0"/>
                      </a:endParaRPr>
                    </a:p>
                    <a:p>
                      <a:pPr>
                        <a:lnSpc>
                          <a:spcPct val="150000"/>
                        </a:lnSpc>
                      </a:pPr>
                      <a:r>
                        <a:rPr lang="de-DE" sz="1600" baseline="0" dirty="0" smtClean="0">
                          <a:latin typeface="Courier New" panose="02070309020205020404" pitchFamily="49" charset="0"/>
                          <a:cs typeface="Courier New" panose="02070309020205020404" pitchFamily="49" charset="0"/>
                        </a:rPr>
                        <a:t>for ii=1:n_iter-1</a:t>
                      </a:r>
                    </a:p>
                    <a:p>
                      <a:pPr>
                        <a:lnSpc>
                          <a:spcPct val="150000"/>
                        </a:lnSpc>
                      </a:pPr>
                      <a:r>
                        <a:rPr lang="de-DE" sz="1600" baseline="0" dirty="0" smtClean="0">
                          <a:latin typeface="Courier New" panose="02070309020205020404" pitchFamily="49" charset="0"/>
                          <a:cs typeface="Courier New" panose="02070309020205020404" pitchFamily="49" charset="0"/>
                        </a:rPr>
                        <a:t>    t1(ii+1) = t1(ii) - l_r*J1(t1(ii), t2(ii));</a:t>
                      </a:r>
                    </a:p>
                    <a:p>
                      <a:pPr>
                        <a:lnSpc>
                          <a:spcPct val="150000"/>
                        </a:lnSpc>
                      </a:pPr>
                      <a:r>
                        <a:rPr lang="de-DE" sz="1600" baseline="0" dirty="0" smtClean="0">
                          <a:latin typeface="Courier New" panose="02070309020205020404" pitchFamily="49" charset="0"/>
                          <a:cs typeface="Courier New" panose="02070309020205020404" pitchFamily="49" charset="0"/>
                        </a:rPr>
                        <a:t>    t2(ii+1) = t2(ii) - l_r*J2(t1(ii), t2(ii));</a:t>
                      </a:r>
                    </a:p>
                    <a:p>
                      <a:pPr>
                        <a:lnSpc>
                          <a:spcPct val="150000"/>
                        </a:lnSpc>
                      </a:pPr>
                      <a:r>
                        <a:rPr lang="de-DE" sz="1600" baseline="0" dirty="0" smtClean="0">
                          <a:latin typeface="Courier New" panose="02070309020205020404" pitchFamily="49" charset="0"/>
                          <a:cs typeface="Courier New" panose="02070309020205020404" pitchFamily="49" charset="0"/>
                        </a:rPr>
                        <a:t>end</a:t>
                      </a:r>
                      <a:endParaRPr lang="en-US" sz="1600" baseline="0" dirty="0" smtClean="0">
                        <a:latin typeface="Courier New" panose="02070309020205020404" pitchFamily="49" charset="0"/>
                        <a:cs typeface="Courier New" panose="02070309020205020404" pitchFamily="49" charset="0"/>
                      </a:endParaRPr>
                    </a:p>
                  </a:txBody>
                  <a:tcPr>
                    <a:solidFill>
                      <a:schemeClr val="bg1"/>
                    </a:solidFill>
                  </a:tcPr>
                </a:tc>
                <a:extLst>
                  <a:ext uri="{0D108BD9-81ED-4DB2-BD59-A6C34878D82A}">
                    <a16:rowId xmlns:a16="http://schemas.microsoft.com/office/drawing/2014/main" val="3415508192"/>
                  </a:ext>
                </a:extLst>
              </a:tr>
            </a:tbl>
          </a:graphicData>
        </a:graphic>
      </p:graphicFrame>
    </p:spTree>
    <p:extLst>
      <p:ext uri="{BB962C8B-B14F-4D97-AF65-F5344CB8AC3E}">
        <p14:creationId xmlns:p14="http://schemas.microsoft.com/office/powerpoint/2010/main" val="1753508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Neural Network Playground</a:t>
            </a:r>
            <a:endParaRPr lang="en-US" dirty="0"/>
          </a:p>
        </p:txBody>
      </p:sp>
      <p:pic>
        <p:nvPicPr>
          <p:cNvPr id="3" name="Picture 2"/>
          <p:cNvPicPr>
            <a:picLocks noChangeAspect="1"/>
          </p:cNvPicPr>
          <p:nvPr/>
        </p:nvPicPr>
        <p:blipFill>
          <a:blip r:embed="rId2"/>
          <a:stretch>
            <a:fillRect/>
          </a:stretch>
        </p:blipFill>
        <p:spPr>
          <a:xfrm>
            <a:off x="2083249" y="1086878"/>
            <a:ext cx="8043281" cy="5114659"/>
          </a:xfrm>
          <a:prstGeom prst="rect">
            <a:avLst/>
          </a:prstGeom>
        </p:spPr>
      </p:pic>
      <p:sp>
        <p:nvSpPr>
          <p:cNvPr id="4" name="Rectangle 3"/>
          <p:cNvSpPr/>
          <p:nvPr/>
        </p:nvSpPr>
        <p:spPr>
          <a:xfrm>
            <a:off x="241300" y="6406634"/>
            <a:ext cx="3388363" cy="369332"/>
          </a:xfrm>
          <a:prstGeom prst="rect">
            <a:avLst/>
          </a:prstGeom>
        </p:spPr>
        <p:txBody>
          <a:bodyPr wrap="none">
            <a:spAutoFit/>
          </a:bodyPr>
          <a:lstStyle/>
          <a:p>
            <a:r>
              <a:rPr lang="en-US" dirty="0">
                <a:hlinkClick r:id="rId3"/>
              </a:rPr>
              <a:t>http://playground.tensorflow.org/</a:t>
            </a:r>
            <a:endParaRPr lang="en-US" dirty="0"/>
          </a:p>
        </p:txBody>
      </p:sp>
    </p:spTree>
    <p:extLst>
      <p:ext uri="{BB962C8B-B14F-4D97-AF65-F5344CB8AC3E}">
        <p14:creationId xmlns:p14="http://schemas.microsoft.com/office/powerpoint/2010/main" val="60473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387687006"/>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270616">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1.682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2.1368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2.440011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2.642082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2.776673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2.866242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2.925774</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2.965265</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2.991388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3.008593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3.019848</a:t>
                          </a:r>
                        </a:p>
                      </a:txBody>
                      <a:tcPr marL="9525" marR="9525" marT="9525" marB="0" anchor="ctr"/>
                    </a:tc>
                    <a:extLst>
                      <a:ext uri="{0D108BD9-81ED-4DB2-BD59-A6C34878D82A}">
                        <a16:rowId xmlns:a16="http://schemas.microsoft.com/office/drawing/2014/main" val="2526836513"/>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0.302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0.50404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0.639382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0.730217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0.791354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0.832672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0.860763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0.880024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0.893391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0.902821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0.909621</a:t>
                          </a:r>
                        </a:p>
                      </a:txBody>
                      <a:tcPr marL="9525" marR="9525" marT="9525" marB="0" anchor="ctr"/>
                    </a:tc>
                    <a:extLst>
                      <a:ext uri="{0D108BD9-81ED-4DB2-BD59-A6C34878D82A}">
                        <a16:rowId xmlns:a16="http://schemas.microsoft.com/office/drawing/2014/main" val="1934278835"/>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387687006"/>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335280">
                    <a:tc>
                      <a:txBody>
                        <a:bodyPr/>
                        <a:lstStyle/>
                        <a:p>
                          <a:endParaRPr lang="en-US"/>
                        </a:p>
                      </a:txBody>
                      <a:tcPr anchor="ctr">
                        <a:blipFill>
                          <a:blip r:embed="rId6"/>
                          <a:stretch>
                            <a:fillRect l="-1429" t="-98182" r="-1205000" b="-112727"/>
                          </a:stretch>
                        </a:blipFill>
                      </a:tcP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1.682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2.1368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2.440011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2.642082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2.776673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2.866242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2.925774</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2.965265</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2.991388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3.008593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3.019848</a:t>
                          </a:r>
                        </a:p>
                      </a:txBody>
                      <a:tcPr marL="9525" marR="9525" marT="9525" marB="0" anchor="ctr"/>
                    </a:tc>
                    <a:extLst>
                      <a:ext uri="{0D108BD9-81ED-4DB2-BD59-A6C34878D82A}">
                        <a16:rowId xmlns:a16="http://schemas.microsoft.com/office/drawing/2014/main" val="2526836513"/>
                      </a:ext>
                    </a:extLst>
                  </a:tr>
                  <a:tr h="335280">
                    <a:tc>
                      <a:txBody>
                        <a:bodyPr/>
                        <a:lstStyle/>
                        <a:p>
                          <a:endParaRPr lang="en-US"/>
                        </a:p>
                      </a:txBody>
                      <a:tcPr anchor="ctr">
                        <a:blipFill>
                          <a:blip r:embed="rId6"/>
                          <a:stretch>
                            <a:fillRect l="-1429" t="-194643" r="-1205000" b="-10714"/>
                          </a:stretch>
                        </a:blipFill>
                      </a:tcP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0.302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0.50404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0.639382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0.730217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0.791354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0.832672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0.860763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0.880024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0.893391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0.902821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0.909621</a:t>
                          </a:r>
                        </a:p>
                      </a:txBody>
                      <a:tcPr marL="9525" marR="9525" marT="9525" marB="0" anchor="ct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mc:Choice xmlns:a14="http://schemas.microsoft.com/office/drawing/2010/main" Requires="a14">
          <p:sp>
            <p:nvSpPr>
              <p:cNvPr id="8" name="Rectangle 7"/>
              <p:cNvSpPr/>
              <p:nvPr/>
            </p:nvSpPr>
            <p:spPr>
              <a:xfrm>
                <a:off x="0" y="2383334"/>
                <a:ext cx="914406" cy="369332"/>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𝟎𝟎𝟏</m:t>
                      </m:r>
                    </m:oMath>
                  </m:oMathPara>
                </a14:m>
                <a:endParaRPr lang="en-US" sz="1200" b="1" dirty="0"/>
              </a:p>
            </p:txBody>
          </p:sp>
        </mc:Choice>
        <mc:Fallback>
          <p:sp>
            <p:nvSpPr>
              <p:cNvPr id="8" name="Rectangle 7"/>
              <p:cNvSpPr>
                <a:spLocks noRot="1" noChangeAspect="1" noMove="1" noResize="1" noEditPoints="1" noAdjustHandles="1" noChangeArrowheads="1" noChangeShapeType="1" noTextEdit="1"/>
              </p:cNvSpPr>
              <p:nvPr/>
            </p:nvSpPr>
            <p:spPr>
              <a:xfrm>
                <a:off x="0" y="2383334"/>
                <a:ext cx="9144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9" name="Table 8"/>
              <p:cNvGraphicFramePr>
                <a:graphicFrameLocks noGrp="1"/>
              </p:cNvGraphicFramePr>
              <p:nvPr>
                <p:extLst>
                  <p:ext uri="{D42A27DB-BD31-4B8C-83A1-F6EECF244321}">
                    <p14:modId xmlns:p14="http://schemas.microsoft.com/office/powerpoint/2010/main" val="1653583678"/>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19597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1.0682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1.134128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1.259468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1.319024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1.376595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1.432248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1.486047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1.538053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1.588325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1.636923</a:t>
                          </a:r>
                        </a:p>
                      </a:txBody>
                      <a:tcPr marL="9525" marR="9525" marT="9525" marB="0" anchor="ctr">
                        <a:solidFill>
                          <a:schemeClr val="bg1"/>
                        </a:solidFill>
                      </a:tcPr>
                    </a:tc>
                    <a:extLst>
                      <a:ext uri="{0D108BD9-81ED-4DB2-BD59-A6C34878D82A}">
                        <a16:rowId xmlns:a16="http://schemas.microsoft.com/office/drawing/2014/main" val="2526836513"/>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0.0302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0.0594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0.087634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0.114934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0.141331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0.166855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0.191535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0.215398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0.238473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0.260786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0.282361</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val="1653583678"/>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335280">
                    <a:tc>
                      <a:txBody>
                        <a:bodyPr/>
                        <a:lstStyle/>
                        <a:p>
                          <a:endParaRPr lang="en-US"/>
                        </a:p>
                      </a:txBody>
                      <a:tcPr anchor="ctr">
                        <a:blipFill>
                          <a:blip r:embed="rId8"/>
                          <a:stretch>
                            <a:fillRect l="-1429" t="-100000" r="-1205000" b="-110909"/>
                          </a:stretch>
                        </a:blip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1.0682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1.134128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1.259468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1.319024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1.376595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1.432248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1.486047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1.538053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1.588325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1.636923</a:t>
                          </a:r>
                        </a:p>
                      </a:txBody>
                      <a:tcPr marL="9525" marR="9525" marT="9525" marB="0" anchor="ctr">
                        <a:solidFill>
                          <a:schemeClr val="bg1"/>
                        </a:solidFill>
                      </a:tcPr>
                    </a:tc>
                    <a:extLst>
                      <a:ext uri="{0D108BD9-81ED-4DB2-BD59-A6C34878D82A}">
                        <a16:rowId xmlns:a16="http://schemas.microsoft.com/office/drawing/2014/main" val="2526836513"/>
                      </a:ext>
                    </a:extLst>
                  </a:tr>
                  <a:tr h="335280">
                    <a:tc>
                      <a:txBody>
                        <a:bodyPr/>
                        <a:lstStyle/>
                        <a:p>
                          <a:endParaRPr lang="en-US"/>
                        </a:p>
                      </a:txBody>
                      <a:tcPr anchor="ctr">
                        <a:blipFill>
                          <a:blip r:embed="rId8"/>
                          <a:stretch>
                            <a:fillRect l="-1429" t="-200000" r="-1205000" b="-10909"/>
                          </a:stretch>
                        </a:blip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0.0302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0.0594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0.087634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0.114934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0.141331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0.166855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0.191535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0.215398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0.238473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0.260786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0.282361</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mc:Choice xmlns:a14="http://schemas.microsoft.com/office/drawing/2010/main" Requires="a14">
          <p:sp>
            <p:nvSpPr>
              <p:cNvPr id="11" name="Rectangle 10"/>
              <p:cNvSpPr/>
              <p:nvPr/>
            </p:nvSpPr>
            <p:spPr>
              <a:xfrm>
                <a:off x="-63500" y="1273419"/>
                <a:ext cx="977906" cy="369332"/>
              </a:xfrm>
              <a:prstGeom prst="rect">
                <a:avLst/>
              </a:prstGeom>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1200" b="1" i="1">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𝟎𝟏</m:t>
                      </m:r>
                    </m:oMath>
                  </m:oMathPara>
                </a14:m>
                <a:endParaRPr lang="en-US" sz="1200" b="1" dirty="0"/>
              </a:p>
            </p:txBody>
          </p:sp>
        </mc:Choice>
        <mc:Fallback>
          <p:sp>
            <p:nvSpPr>
              <p:cNvPr id="11" name="Rectangle 10"/>
              <p:cNvSpPr>
                <a:spLocks noRot="1" noChangeAspect="1" noMove="1" noResize="1" noEditPoints="1" noAdjustHandles="1" noChangeArrowheads="1" noChangeShapeType="1" noTextEdit="1"/>
              </p:cNvSpPr>
              <p:nvPr/>
            </p:nvSpPr>
            <p:spPr>
              <a:xfrm>
                <a:off x="-63500" y="1273419"/>
                <a:ext cx="977906" cy="369332"/>
              </a:xfrm>
              <a:prstGeom prst="rect">
                <a:avLst/>
              </a:prstGeom>
              <a:blipFill>
                <a:blip r:embed="rId9"/>
                <a:stretch>
                  <a:fillRect/>
                </a:stretch>
              </a:blipFill>
            </p:spPr>
            <p:txBody>
              <a:bodyPr/>
              <a:lstStyle/>
              <a:p>
                <a:r>
                  <a:rPr lang="en-US">
                    <a:noFill/>
                  </a:rPr>
                  <a:t> </a:t>
                </a:r>
              </a:p>
            </p:txBody>
          </p:sp>
        </mc:Fallback>
      </mc:AlternateContent>
      <p:pic>
        <p:nvPicPr>
          <p:cNvPr id="12" name="gd_lr_0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t="13172"/>
          <a:stretch/>
        </p:blipFill>
        <p:spPr>
          <a:xfrm>
            <a:off x="1699266" y="3124200"/>
            <a:ext cx="3696652" cy="3657600"/>
          </a:xfrm>
          <a:prstGeom prst="rect">
            <a:avLst/>
          </a:prstGeom>
        </p:spPr>
      </p:pic>
      <p:pic>
        <p:nvPicPr>
          <p:cNvPr id="13" name="gd_lr_0_00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t="12933"/>
          <a:stretch/>
        </p:blipFill>
        <p:spPr>
          <a:xfrm>
            <a:off x="6981190" y="3116580"/>
            <a:ext cx="3694176" cy="3665220"/>
          </a:xfrm>
          <a:prstGeom prst="rect">
            <a:avLst/>
          </a:prstGeom>
        </p:spPr>
      </p:pic>
    </p:spTree>
    <p:extLst>
      <p:ext uri="{BB962C8B-B14F-4D97-AF65-F5344CB8AC3E}">
        <p14:creationId xmlns:p14="http://schemas.microsoft.com/office/powerpoint/2010/main" val="36721123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2694880920"/>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270616">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6.456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-2.6288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12.45853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-12.6348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29.06521</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-40.2649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74.97162</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-116.597</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201.8388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-327.509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552.42</a:t>
                          </a:r>
                        </a:p>
                      </a:txBody>
                      <a:tcPr marL="9525" marR="9525" marT="9525" marB="0" anchor="ctr"/>
                    </a:tc>
                    <a:extLst>
                      <a:ext uri="{0D108BD9-81ED-4DB2-BD59-A6C34878D82A}">
                        <a16:rowId xmlns:a16="http://schemas.microsoft.com/office/drawing/2014/main" val="2526836513"/>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2.416</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-1.56544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5.085619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-5.93967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12.41676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-18.0699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32.63401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-51.6271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88.46348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-144.388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242.7028</a:t>
                          </a:r>
                        </a:p>
                      </a:txBody>
                      <a:tcPr marL="9525" marR="9525" marT="9525" marB="0" anchor="ctr"/>
                    </a:tc>
                    <a:extLst>
                      <a:ext uri="{0D108BD9-81ED-4DB2-BD59-A6C34878D82A}">
                        <a16:rowId xmlns:a16="http://schemas.microsoft.com/office/drawing/2014/main" val="1934278835"/>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2694880920"/>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335280">
                    <a:tc>
                      <a:txBody>
                        <a:bodyPr/>
                        <a:lstStyle/>
                        <a:p>
                          <a:endParaRPr lang="en-US"/>
                        </a:p>
                      </a:txBody>
                      <a:tcPr anchor="ctr">
                        <a:blipFill>
                          <a:blip r:embed="rId6"/>
                          <a:stretch>
                            <a:fillRect l="-1429" t="-98182" r="-1205000" b="-112727"/>
                          </a:stretch>
                        </a:blipFill>
                      </a:tcP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6.456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-2.6288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12.45853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-12.6348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29.06521</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-40.2649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74.97162</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-116.597</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201.8388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-327.509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552.42</a:t>
                          </a:r>
                        </a:p>
                      </a:txBody>
                      <a:tcPr marL="9525" marR="9525" marT="9525" marB="0" anchor="ctr"/>
                    </a:tc>
                    <a:extLst>
                      <a:ext uri="{0D108BD9-81ED-4DB2-BD59-A6C34878D82A}">
                        <a16:rowId xmlns:a16="http://schemas.microsoft.com/office/drawing/2014/main" val="2526836513"/>
                      </a:ext>
                    </a:extLst>
                  </a:tr>
                  <a:tr h="335280">
                    <a:tc>
                      <a:txBody>
                        <a:bodyPr/>
                        <a:lstStyle/>
                        <a:p>
                          <a:endParaRPr lang="en-US"/>
                        </a:p>
                      </a:txBody>
                      <a:tcPr anchor="ctr">
                        <a:blipFill>
                          <a:blip r:embed="rId6"/>
                          <a:stretch>
                            <a:fillRect l="-1429" t="-194643" r="-1205000" b="-10714"/>
                          </a:stretch>
                        </a:blipFill>
                      </a:tcP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2.416</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-1.56544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5.085619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-5.93967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12.41676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-18.0699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32.63401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-51.6271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88.46348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-144.388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242.7028</a:t>
                          </a:r>
                        </a:p>
                      </a:txBody>
                      <a:tcPr marL="9525" marR="9525" marT="9525" marB="0" anchor="ct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mc:Choice xmlns:a14="http://schemas.microsoft.com/office/drawing/2010/main" Requires="a14">
          <p:sp>
            <p:nvSpPr>
              <p:cNvPr id="8" name="Rectangle 7"/>
              <p:cNvSpPr/>
              <p:nvPr/>
            </p:nvSpPr>
            <p:spPr>
              <a:xfrm>
                <a:off x="0" y="2383334"/>
                <a:ext cx="914406" cy="369332"/>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𝟎𝟓</m:t>
                      </m:r>
                    </m:oMath>
                  </m:oMathPara>
                </a14:m>
                <a:endParaRPr lang="en-US" sz="1200" b="1" dirty="0"/>
              </a:p>
            </p:txBody>
          </p:sp>
        </mc:Choice>
        <mc:Fallback>
          <p:sp>
            <p:nvSpPr>
              <p:cNvPr id="8" name="Rectangle 7"/>
              <p:cNvSpPr>
                <a:spLocks noRot="1" noChangeAspect="1" noMove="1" noResize="1" noEditPoints="1" noAdjustHandles="1" noChangeArrowheads="1" noChangeShapeType="1" noTextEdit="1"/>
              </p:cNvSpPr>
              <p:nvPr/>
            </p:nvSpPr>
            <p:spPr>
              <a:xfrm>
                <a:off x="0" y="2383334"/>
                <a:ext cx="9144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9" name="Table 8"/>
              <p:cNvGraphicFramePr>
                <a:graphicFrameLocks noGrp="1"/>
              </p:cNvGraphicFramePr>
              <p:nvPr>
                <p:extLst>
                  <p:ext uri="{D42A27DB-BD31-4B8C-83A1-F6EECF244321}">
                    <p14:modId xmlns:p14="http://schemas.microsoft.com/office/powerpoint/2010/main" val="2429804000"/>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19597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4.41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3.6414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2.63902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3.299202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2.855733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3.145209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2.948232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3.074404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2.98619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3.040475</a:t>
                          </a:r>
                        </a:p>
                      </a:txBody>
                      <a:tcPr marL="9525" marR="9525" marT="9525" marB="0" anchor="ctr">
                        <a:solidFill>
                          <a:schemeClr val="bg1"/>
                        </a:solidFill>
                      </a:tcPr>
                    </a:tc>
                    <a:extLst>
                      <a:ext uri="{0D108BD9-81ED-4DB2-BD59-A6C34878D82A}">
                        <a16:rowId xmlns:a16="http://schemas.microsoft.com/office/drawing/2014/main" val="2526836513"/>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0.521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1.1907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0.75865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1.057643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0.870829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1.00614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0.927173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0.990081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0.958415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0.989177</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val="2429804000"/>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335280">
                    <a:tc>
                      <a:txBody>
                        <a:bodyPr/>
                        <a:lstStyle/>
                        <a:p>
                          <a:endParaRPr lang="en-US"/>
                        </a:p>
                      </a:txBody>
                      <a:tcPr anchor="ctr">
                        <a:blipFill>
                          <a:blip r:embed="rId8"/>
                          <a:stretch>
                            <a:fillRect l="-1429" t="-100000" r="-1205000" b="-110909"/>
                          </a:stretch>
                        </a:blip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4.41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3.6414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2.63902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3.299202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2.855733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3.145209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2.948232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3.074404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2.98619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3.040475</a:t>
                          </a:r>
                        </a:p>
                      </a:txBody>
                      <a:tcPr marL="9525" marR="9525" marT="9525" marB="0" anchor="ctr">
                        <a:solidFill>
                          <a:schemeClr val="bg1"/>
                        </a:solidFill>
                      </a:tcPr>
                    </a:tc>
                    <a:extLst>
                      <a:ext uri="{0D108BD9-81ED-4DB2-BD59-A6C34878D82A}">
                        <a16:rowId xmlns:a16="http://schemas.microsoft.com/office/drawing/2014/main" val="2526836513"/>
                      </a:ext>
                    </a:extLst>
                  </a:tr>
                  <a:tr h="335280">
                    <a:tc>
                      <a:txBody>
                        <a:bodyPr/>
                        <a:lstStyle/>
                        <a:p>
                          <a:endParaRPr lang="en-US"/>
                        </a:p>
                      </a:txBody>
                      <a:tcPr anchor="ctr">
                        <a:blipFill>
                          <a:blip r:embed="rId8"/>
                          <a:stretch>
                            <a:fillRect l="-1429" t="-200000" r="-1205000" b="-10909"/>
                          </a:stretch>
                        </a:blip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0.521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1.1907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0.75865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1.057643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0.870829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1.00614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0.927173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0.990081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0.958415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0.989177</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mc:Choice xmlns:a14="http://schemas.microsoft.com/office/drawing/2010/main" Requires="a14">
          <p:sp>
            <p:nvSpPr>
              <p:cNvPr id="11" name="Rectangle 10"/>
              <p:cNvSpPr/>
              <p:nvPr/>
            </p:nvSpPr>
            <p:spPr>
              <a:xfrm>
                <a:off x="-63500" y="1273419"/>
                <a:ext cx="977906" cy="369332"/>
              </a:xfrm>
              <a:prstGeom prst="rect">
                <a:avLst/>
              </a:prstGeom>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1200" b="1" i="1" smtClean="0">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𝟎𝟖</m:t>
                      </m:r>
                    </m:oMath>
                  </m:oMathPara>
                </a14:m>
                <a:endParaRPr lang="en-US" sz="1200" b="1" dirty="0"/>
              </a:p>
            </p:txBody>
          </p:sp>
        </mc:Choice>
        <mc:Fallback>
          <p:sp>
            <p:nvSpPr>
              <p:cNvPr id="11" name="Rectangle 10"/>
              <p:cNvSpPr>
                <a:spLocks noRot="1" noChangeAspect="1" noMove="1" noResize="1" noEditPoints="1" noAdjustHandles="1" noChangeArrowheads="1" noChangeShapeType="1" noTextEdit="1"/>
              </p:cNvSpPr>
              <p:nvPr/>
            </p:nvSpPr>
            <p:spPr>
              <a:xfrm>
                <a:off x="-63500" y="1273419"/>
                <a:ext cx="977906" cy="369332"/>
              </a:xfrm>
              <a:prstGeom prst="rect">
                <a:avLst/>
              </a:prstGeom>
              <a:blipFill>
                <a:blip r:embed="rId9"/>
                <a:stretch>
                  <a:fillRect/>
                </a:stretch>
              </a:blipFill>
            </p:spPr>
            <p:txBody>
              <a:bodyPr/>
              <a:lstStyle/>
              <a:p>
                <a:r>
                  <a:rPr lang="en-US">
                    <a:noFill/>
                  </a:rPr>
                  <a:t> </a:t>
                </a:r>
              </a:p>
            </p:txBody>
          </p:sp>
        </mc:Fallback>
      </mc:AlternateContent>
      <p:pic>
        <p:nvPicPr>
          <p:cNvPr id="4" name="gd_lr_0_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t="13213"/>
          <a:stretch/>
        </p:blipFill>
        <p:spPr>
          <a:xfrm>
            <a:off x="6887845" y="3128358"/>
            <a:ext cx="3694176" cy="3653442"/>
          </a:xfrm>
          <a:prstGeom prst="rect">
            <a:avLst/>
          </a:prstGeom>
        </p:spPr>
      </p:pic>
      <p:pic>
        <p:nvPicPr>
          <p:cNvPr id="14" name="gd_lr_0_08">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t="13187"/>
          <a:stretch/>
        </p:blipFill>
        <p:spPr>
          <a:xfrm>
            <a:off x="1701742" y="3116580"/>
            <a:ext cx="3694176" cy="3665220"/>
          </a:xfrm>
          <a:prstGeom prst="rect">
            <a:avLst/>
          </a:prstGeom>
        </p:spPr>
      </p:pic>
    </p:spTree>
    <p:extLst>
      <p:ext uri="{BB962C8B-B14F-4D97-AF65-F5344CB8AC3E}">
        <p14:creationId xmlns:p14="http://schemas.microsoft.com/office/powerpoint/2010/main" val="3118234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video>
              <p:cMediaNode vol="80000">
                <p:cTn id="13"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a Neural Network</a:t>
            </a:r>
            <a:endParaRPr lang="en-US" dirty="0"/>
          </a:p>
        </p:txBody>
      </p:sp>
      <p:pic>
        <p:nvPicPr>
          <p:cNvPr id="4" name="Picture 3"/>
          <p:cNvPicPr>
            <a:picLocks noChangeAspect="1"/>
          </p:cNvPicPr>
          <p:nvPr/>
        </p:nvPicPr>
        <p:blipFill>
          <a:blip r:embed="rId2"/>
          <a:stretch>
            <a:fillRect/>
          </a:stretch>
        </p:blipFill>
        <p:spPr>
          <a:xfrm>
            <a:off x="398145" y="1532665"/>
            <a:ext cx="4554686" cy="4192495"/>
          </a:xfrm>
          <a:prstGeom prst="rect">
            <a:avLst/>
          </a:prstGeom>
        </p:spPr>
      </p:pic>
      <p:pic>
        <p:nvPicPr>
          <p:cNvPr id="5" name="Picture 4"/>
          <p:cNvPicPr>
            <a:picLocks noChangeAspect="1"/>
          </p:cNvPicPr>
          <p:nvPr/>
        </p:nvPicPr>
        <p:blipFill rotWithShape="1">
          <a:blip r:embed="rId3"/>
          <a:srcRect b="15657"/>
          <a:stretch/>
        </p:blipFill>
        <p:spPr>
          <a:xfrm>
            <a:off x="4559752" y="1908539"/>
            <a:ext cx="7632248" cy="2501536"/>
          </a:xfrm>
          <a:prstGeom prst="rect">
            <a:avLst/>
          </a:prstGeom>
        </p:spPr>
      </p:pic>
      <p:sp>
        <p:nvSpPr>
          <p:cNvPr id="6" name="Rectangle 5"/>
          <p:cNvSpPr/>
          <p:nvPr/>
        </p:nvSpPr>
        <p:spPr>
          <a:xfrm>
            <a:off x="10515600" y="4086225"/>
            <a:ext cx="1571625"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76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Training the Neural Network</a:t>
            </a:r>
            <a:endParaRPr lang="en-US" dirty="0"/>
          </a:p>
        </p:txBody>
      </p:sp>
      <p:sp>
        <p:nvSpPr>
          <p:cNvPr id="4" name="Rectangle 3"/>
          <p:cNvSpPr/>
          <p:nvPr/>
        </p:nvSpPr>
        <p:spPr>
          <a:xfrm>
            <a:off x="241300" y="1000036"/>
            <a:ext cx="11727180"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a:t>Naturally, the right values for the weights and biases determines the strength of the predictions. The process of fine-tuning the weights and biases from the input data is known as training the Neural Network</a:t>
            </a:r>
            <a:r>
              <a:rPr lang="en-US" sz="2000" dirty="0" smtClean="0"/>
              <a:t>.</a:t>
            </a:r>
          </a:p>
          <a:p>
            <a:pPr marL="342900" indent="-342900">
              <a:lnSpc>
                <a:spcPct val="200000"/>
              </a:lnSpc>
              <a:buFont typeface="Arial" panose="020B0604020202020204" pitchFamily="34" charset="0"/>
              <a:buChar char="•"/>
            </a:pPr>
            <a:r>
              <a:rPr lang="en-US" sz="2000" dirty="0"/>
              <a:t>Our goal in training is to find the best set of weights and biases that minimizes the loss function.</a:t>
            </a:r>
          </a:p>
          <a:p>
            <a:pPr marL="342900" indent="-342900">
              <a:lnSpc>
                <a:spcPct val="200000"/>
              </a:lnSpc>
              <a:buFont typeface="Arial" panose="020B0604020202020204" pitchFamily="34" charset="0"/>
              <a:buChar char="•"/>
            </a:pPr>
            <a:endParaRPr lang="en-US" sz="2000" dirty="0"/>
          </a:p>
        </p:txBody>
      </p:sp>
      <p:pic>
        <p:nvPicPr>
          <p:cNvPr id="8" name="Picture 7"/>
          <p:cNvPicPr>
            <a:picLocks noChangeAspect="1"/>
          </p:cNvPicPr>
          <p:nvPr/>
        </p:nvPicPr>
        <p:blipFill rotWithShape="1">
          <a:blip r:embed="rId2"/>
          <a:srcRect l="2633" b="11565"/>
          <a:stretch/>
        </p:blipFill>
        <p:spPr>
          <a:xfrm>
            <a:off x="5911850" y="2887592"/>
            <a:ext cx="5991225" cy="3434985"/>
          </a:xfrm>
          <a:prstGeom prst="rect">
            <a:avLst/>
          </a:prstGeom>
        </p:spPr>
      </p:pic>
      <p:sp>
        <p:nvSpPr>
          <p:cNvPr id="7" name="Rectangle 6"/>
          <p:cNvSpPr/>
          <p:nvPr/>
        </p:nvSpPr>
        <p:spPr>
          <a:xfrm>
            <a:off x="241300" y="3236656"/>
            <a:ext cx="5696373"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smtClean="0"/>
              <a:t>Calculating the predicted output y, known as </a:t>
            </a:r>
            <a:r>
              <a:rPr lang="en-US" sz="2000" b="1" u="sng" dirty="0" smtClean="0"/>
              <a:t>feedforward</a:t>
            </a:r>
          </a:p>
          <a:p>
            <a:pPr marL="342900" indent="-342900">
              <a:lnSpc>
                <a:spcPct val="200000"/>
              </a:lnSpc>
              <a:buFont typeface="Arial" panose="020B0604020202020204" pitchFamily="34" charset="0"/>
              <a:buChar char="•"/>
            </a:pPr>
            <a:r>
              <a:rPr lang="en-US" sz="2000" dirty="0" smtClean="0"/>
              <a:t>Updating the weights and biases, known as </a:t>
            </a:r>
            <a:r>
              <a:rPr lang="en-US" sz="2000" b="1" u="sng" dirty="0" smtClean="0"/>
              <a:t>backpropagation</a:t>
            </a:r>
            <a:endParaRPr lang="en-US" sz="2000" b="1" u="sng" dirty="0"/>
          </a:p>
        </p:txBody>
      </p:sp>
    </p:spTree>
    <p:extLst>
      <p:ext uri="{BB962C8B-B14F-4D97-AF65-F5344CB8AC3E}">
        <p14:creationId xmlns:p14="http://schemas.microsoft.com/office/powerpoint/2010/main" val="3355831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Mathematical Model of a Neuron</a:t>
            </a:r>
            <a:endParaRPr lang="en-US" dirty="0"/>
          </a:p>
        </p:txBody>
      </p:sp>
      <p:pic>
        <p:nvPicPr>
          <p:cNvPr id="2" name="Picture 1"/>
          <p:cNvPicPr>
            <a:picLocks noChangeAspect="1"/>
          </p:cNvPicPr>
          <p:nvPr/>
        </p:nvPicPr>
        <p:blipFill>
          <a:blip r:embed="rId2"/>
          <a:stretch>
            <a:fillRect/>
          </a:stretch>
        </p:blipFill>
        <p:spPr>
          <a:xfrm>
            <a:off x="1286230" y="1047750"/>
            <a:ext cx="9606839" cy="5810250"/>
          </a:xfrm>
          <a:prstGeom prst="rect">
            <a:avLst/>
          </a:prstGeom>
        </p:spPr>
      </p:pic>
    </p:spTree>
    <p:extLst>
      <p:ext uri="{BB962C8B-B14F-4D97-AF65-F5344CB8AC3E}">
        <p14:creationId xmlns:p14="http://schemas.microsoft.com/office/powerpoint/2010/main" val="381092833"/>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p:txBody>
          <a:bodyPr/>
          <a:lstStyle/>
          <a:p>
            <a:r>
              <a:rPr lang="en-US" dirty="0" smtClean="0"/>
              <a:t>Mathematical Model of a Neuron (Continue)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711" y="1035050"/>
            <a:ext cx="8126357" cy="5746750"/>
          </a:xfrm>
          <a:prstGeom prst="rect">
            <a:avLst/>
          </a:prstGeom>
        </p:spPr>
      </p:pic>
    </p:spTree>
    <p:extLst>
      <p:ext uri="{BB962C8B-B14F-4D97-AF65-F5344CB8AC3E}">
        <p14:creationId xmlns:p14="http://schemas.microsoft.com/office/powerpoint/2010/main" val="2864821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Some Functions</a:t>
            </a:r>
            <a:endParaRPr lang="en-US" dirty="0"/>
          </a:p>
        </p:txBody>
      </p:sp>
      <p:pic>
        <p:nvPicPr>
          <p:cNvPr id="4" name="Picture 3"/>
          <p:cNvPicPr>
            <a:picLocks noChangeAspect="1"/>
          </p:cNvPicPr>
          <p:nvPr/>
        </p:nvPicPr>
        <p:blipFill>
          <a:blip r:embed="rId2"/>
          <a:stretch>
            <a:fillRect/>
          </a:stretch>
        </p:blipFill>
        <p:spPr>
          <a:xfrm>
            <a:off x="611624" y="907999"/>
            <a:ext cx="10968751" cy="5950001"/>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2354580" y="1779270"/>
                <a:ext cx="759054" cy="67710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354580" y="1779270"/>
                <a:ext cx="759054" cy="677108"/>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572500" y="1840230"/>
                <a:ext cx="1045734" cy="67710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i="1" smtClean="0">
                              <a:latin typeface="Cambria Math" panose="02040503050406030204" pitchFamily="18" charset="0"/>
                              <a:cs typeface="Arial" pitchFamily="34" charset="0"/>
                            </a:rPr>
                            <m:t>−</m:t>
                          </m:r>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572500" y="1840230"/>
                <a:ext cx="1045734" cy="677108"/>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114800" y="5375910"/>
                <a:ext cx="1370119" cy="55399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600" i="0" smtClean="0">
                          <a:latin typeface="Cambria Math" panose="02040503050406030204" pitchFamily="18" charset="0"/>
                          <a:cs typeface="Arial" pitchFamily="34" charset="0"/>
                        </a:rPr>
                        <m:t>log</m:t>
                      </m:r>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cs typeface="Arial" pitchFamily="34" charset="0"/>
                        </a:rPr>
                        <m:t>𝑥</m:t>
                      </m:r>
                      <m:r>
                        <a:rPr lang="en-US" sz="3600" b="0" i="1" smtClean="0">
                          <a:latin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114800" y="5375910"/>
                <a:ext cx="1370119" cy="553998"/>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184634" y="5210795"/>
                <a:ext cx="1105046" cy="700063"/>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cs typeface="Arial" pitchFamily="34" charset="0"/>
                            </a:rPr>
                          </m:ctrlPr>
                        </m:fPr>
                        <m:num>
                          <m:r>
                            <a:rPr lang="en-US" sz="2400" b="0" i="1" smtClean="0">
                              <a:latin typeface="Cambria Math" panose="02040503050406030204" pitchFamily="18" charset="0"/>
                              <a:cs typeface="Arial" pitchFamily="34" charset="0"/>
                            </a:rPr>
                            <m:t>1</m:t>
                          </m:r>
                        </m:num>
                        <m:den>
                          <m:r>
                            <a:rPr lang="en-US" sz="2400" b="0" i="1" smtClean="0">
                              <a:latin typeface="Cambria Math" panose="02040503050406030204" pitchFamily="18" charset="0"/>
                              <a:cs typeface="Arial" pitchFamily="34" charset="0"/>
                            </a:rPr>
                            <m:t>1+</m:t>
                          </m:r>
                          <m:sSup>
                            <m:sSupPr>
                              <m:ctrlPr>
                                <a:rPr lang="en-US" sz="2400" i="1">
                                  <a:latin typeface="Cambria Math" panose="02040503050406030204" pitchFamily="18" charset="0"/>
                                  <a:cs typeface="Arial" pitchFamily="34" charset="0"/>
                                </a:rPr>
                              </m:ctrlPr>
                            </m:sSupPr>
                            <m:e>
                              <m:r>
                                <a:rPr lang="en-US" sz="2400" i="1">
                                  <a:latin typeface="Cambria Math" panose="02040503050406030204" pitchFamily="18" charset="0"/>
                                  <a:cs typeface="Arial" pitchFamily="34" charset="0"/>
                                </a:rPr>
                                <m:t>𝑒</m:t>
                              </m:r>
                            </m:e>
                            <m:sup>
                              <m:r>
                                <a:rPr lang="en-US" sz="2400" i="1">
                                  <a:latin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𝑥</m:t>
                              </m:r>
                            </m:sup>
                          </m:sSup>
                        </m:den>
                      </m:f>
                    </m:oMath>
                  </m:oMathPara>
                </a14:m>
                <a:endParaRPr lang="en-US" sz="2400"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184634" y="5210795"/>
                <a:ext cx="1105046" cy="700063"/>
              </a:xfrm>
              <a:prstGeom prst="rect">
                <a:avLst/>
              </a:prstGeom>
              <a:blipFill>
                <a:blip r:embed="rId6"/>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0330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a:t>
            </a:r>
            <a:endParaRPr lang="en-US" dirty="0"/>
          </a:p>
        </p:txBody>
      </p:sp>
      <p:pic>
        <p:nvPicPr>
          <p:cNvPr id="3" name="Picture 2"/>
          <p:cNvPicPr>
            <a:picLocks noChangeAspect="1"/>
          </p:cNvPicPr>
          <p:nvPr/>
        </p:nvPicPr>
        <p:blipFill>
          <a:blip r:embed="rId2"/>
          <a:stretch>
            <a:fillRect/>
          </a:stretch>
        </p:blipFill>
        <p:spPr>
          <a:xfrm>
            <a:off x="1718627" y="1123950"/>
            <a:ext cx="8772525" cy="5610225"/>
          </a:xfrm>
          <a:prstGeom prst="rect">
            <a:avLst/>
          </a:prstGeom>
        </p:spPr>
      </p:pic>
    </p:spTree>
    <p:extLst>
      <p:ext uri="{BB962C8B-B14F-4D97-AF65-F5344CB8AC3E}">
        <p14:creationId xmlns:p14="http://schemas.microsoft.com/office/powerpoint/2010/main" val="41458832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 and Their Derivatives</a:t>
            </a:r>
            <a:endParaRPr lang="en-US" dirty="0"/>
          </a:p>
        </p:txBody>
      </p:sp>
      <p:pic>
        <p:nvPicPr>
          <p:cNvPr id="9218" name="Picture 2" descr="https://cdn-images-1.medium.com/max/132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079399"/>
            <a:ext cx="7121525" cy="5548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05800" y="5704482"/>
            <a:ext cx="3662680" cy="923330"/>
          </a:xfrm>
          <a:prstGeom prst="rect">
            <a:avLst/>
          </a:prstGeom>
        </p:spPr>
        <p:txBody>
          <a:bodyPr wrap="square">
            <a:spAutoFit/>
          </a:bodyPr>
          <a:lstStyle/>
          <a:p>
            <a:r>
              <a:rPr lang="en-US" dirty="0">
                <a:hlinkClick r:id="rId3"/>
              </a:rPr>
              <a:t>https://</a:t>
            </a:r>
            <a:r>
              <a:rPr lang="en-US" dirty="0" smtClean="0">
                <a:hlinkClick r:id="rId3"/>
              </a:rPr>
              <a:t>towardsdatascience.com/activation-functions-neural-networks-1cbd9f8d91d6</a:t>
            </a:r>
            <a:r>
              <a:rPr lang="en-US" dirty="0" smtClean="0"/>
              <a:t> </a:t>
            </a:r>
            <a:endParaRPr lang="en-US" dirty="0"/>
          </a:p>
        </p:txBody>
      </p:sp>
    </p:spTree>
    <p:extLst>
      <p:ext uri="{BB962C8B-B14F-4D97-AF65-F5344CB8AC3E}">
        <p14:creationId xmlns:p14="http://schemas.microsoft.com/office/powerpoint/2010/main" val="33021148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256655" y="1651700"/>
            <a:ext cx="5765052" cy="4733860"/>
          </a:xfrm>
          <a:prstGeom prst="rect">
            <a:avLst/>
          </a:prstGeom>
        </p:spPr>
      </p:pic>
      <p:sp>
        <p:nvSpPr>
          <p:cNvPr id="2" name="Text Placeholder 1"/>
          <p:cNvSpPr>
            <a:spLocks noGrp="1"/>
          </p:cNvSpPr>
          <p:nvPr>
            <p:ph type="body" sz="quarter" idx="10"/>
          </p:nvPr>
        </p:nvSpPr>
        <p:spPr/>
        <p:txBody>
          <a:bodyPr/>
          <a:lstStyle/>
          <a:p>
            <a:r>
              <a:rPr lang="en-US" dirty="0" smtClean="0"/>
              <a:t>Loss Function</a:t>
            </a:r>
            <a:endParaRPr lang="en-US" dirty="0"/>
          </a:p>
        </p:txBody>
      </p:sp>
      <p:sp>
        <p:nvSpPr>
          <p:cNvPr id="4" name="Rectangle 3"/>
          <p:cNvSpPr/>
          <p:nvPr/>
        </p:nvSpPr>
        <p:spPr>
          <a:xfrm>
            <a:off x="241298" y="946835"/>
            <a:ext cx="11544301" cy="923330"/>
          </a:xfrm>
          <a:prstGeom prst="rect">
            <a:avLst/>
          </a:prstGeom>
        </p:spPr>
        <p:txBody>
          <a:bodyPr wrap="square">
            <a:spAutoFit/>
          </a:bodyPr>
          <a:lstStyle/>
          <a:p>
            <a:pPr>
              <a:lnSpc>
                <a:spcPct val="150000"/>
              </a:lnSpc>
            </a:pPr>
            <a:r>
              <a:rPr lang="en-US" dirty="0">
                <a:latin typeface="medium-content-serif-font"/>
              </a:rPr>
              <a:t>There are many available loss functions, and the nature of our problem should dictate our choice of loss function. </a:t>
            </a:r>
            <a:endParaRPr lang="en-US" dirty="0"/>
          </a:p>
        </p:txBody>
      </p:sp>
      <p:pic>
        <p:nvPicPr>
          <p:cNvPr id="5" name="Picture 4"/>
          <p:cNvPicPr>
            <a:picLocks noChangeAspect="1"/>
          </p:cNvPicPr>
          <p:nvPr/>
        </p:nvPicPr>
        <p:blipFill>
          <a:blip r:embed="rId3"/>
          <a:stretch>
            <a:fillRect/>
          </a:stretch>
        </p:blipFill>
        <p:spPr>
          <a:xfrm>
            <a:off x="168615" y="2126121"/>
            <a:ext cx="6088040" cy="3036429"/>
          </a:xfrm>
          <a:prstGeom prst="rect">
            <a:avLst/>
          </a:prstGeom>
        </p:spPr>
      </p:pic>
      <p:sp>
        <p:nvSpPr>
          <p:cNvPr id="8" name="Rectangle 7"/>
          <p:cNvSpPr/>
          <p:nvPr/>
        </p:nvSpPr>
        <p:spPr>
          <a:xfrm>
            <a:off x="3682998" y="4544370"/>
            <a:ext cx="1612901" cy="507831"/>
          </a:xfrm>
          <a:prstGeom prst="rect">
            <a:avLst/>
          </a:prstGeom>
        </p:spPr>
        <p:txBody>
          <a:bodyPr wrap="square">
            <a:spAutoFit/>
          </a:bodyPr>
          <a:lstStyle/>
          <a:p>
            <a:pPr>
              <a:lnSpc>
                <a:spcPct val="150000"/>
              </a:lnSpc>
            </a:pPr>
            <a:r>
              <a:rPr lang="en-US" b="1" dirty="0" smtClean="0">
                <a:latin typeface="medium-content-serif-font"/>
              </a:rPr>
              <a:t>Regression</a:t>
            </a:r>
            <a:endParaRPr lang="en-US" b="1" dirty="0"/>
          </a:p>
        </p:txBody>
      </p:sp>
    </p:spTree>
    <p:extLst>
      <p:ext uri="{BB962C8B-B14F-4D97-AF65-F5344CB8AC3E}">
        <p14:creationId xmlns:p14="http://schemas.microsoft.com/office/powerpoint/2010/main" val="2727870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Tutorial: Binary Classification (Gaussian) </a:t>
            </a:r>
            <a:endParaRPr lang="en-US" dirty="0"/>
          </a:p>
        </p:txBody>
      </p:sp>
      <p:pic>
        <p:nvPicPr>
          <p:cNvPr id="3" name="2019-03-28_5-56-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7078" y="974725"/>
            <a:ext cx="10215624" cy="5588000"/>
          </a:xfrm>
          <a:prstGeom prst="rect">
            <a:avLst/>
          </a:prstGeom>
        </p:spPr>
      </p:pic>
    </p:spTree>
    <p:extLst>
      <p:ext uri="{BB962C8B-B14F-4D97-AF65-F5344CB8AC3E}">
        <p14:creationId xmlns:p14="http://schemas.microsoft.com/office/powerpoint/2010/main" val="37845426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a:t>
            </a:r>
            <a:r>
              <a:rPr lang="en-US" dirty="0" smtClean="0"/>
              <a:t>Function (Continue)</a:t>
            </a:r>
            <a:endParaRPr lang="en-US" dirty="0"/>
          </a:p>
        </p:txBody>
      </p:sp>
      <p:pic>
        <p:nvPicPr>
          <p:cNvPr id="7" name="Picture 6"/>
          <p:cNvPicPr>
            <a:picLocks noChangeAspect="1"/>
          </p:cNvPicPr>
          <p:nvPr/>
        </p:nvPicPr>
        <p:blipFill>
          <a:blip r:embed="rId2"/>
          <a:stretch>
            <a:fillRect/>
          </a:stretch>
        </p:blipFill>
        <p:spPr>
          <a:xfrm>
            <a:off x="360362" y="2094370"/>
            <a:ext cx="6055147" cy="3284079"/>
          </a:xfrm>
          <a:prstGeom prst="rect">
            <a:avLst/>
          </a:prstGeom>
        </p:spPr>
      </p:pic>
      <p:pic>
        <p:nvPicPr>
          <p:cNvPr id="8" name="Picture 7"/>
          <p:cNvPicPr>
            <a:picLocks noChangeAspect="1"/>
          </p:cNvPicPr>
          <p:nvPr/>
        </p:nvPicPr>
        <p:blipFill>
          <a:blip r:embed="rId3"/>
          <a:stretch>
            <a:fillRect/>
          </a:stretch>
        </p:blipFill>
        <p:spPr>
          <a:xfrm>
            <a:off x="6278563" y="1075509"/>
            <a:ext cx="5284788" cy="5106215"/>
          </a:xfrm>
          <a:prstGeom prst="rect">
            <a:avLst/>
          </a:prstGeom>
        </p:spPr>
      </p:pic>
    </p:spTree>
    <p:extLst>
      <p:ext uri="{BB962C8B-B14F-4D97-AF65-F5344CB8AC3E}">
        <p14:creationId xmlns:p14="http://schemas.microsoft.com/office/powerpoint/2010/main" val="1734056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33068" y="1153233"/>
            <a:ext cx="5375275" cy="5145903"/>
          </a:xfrm>
          <a:prstGeom prst="rect">
            <a:avLst/>
          </a:prstGeom>
        </p:spPr>
      </p:pic>
      <p:sp>
        <p:nvSpPr>
          <p:cNvPr id="2" name="Text Placeholder 1"/>
          <p:cNvSpPr>
            <a:spLocks noGrp="1"/>
          </p:cNvSpPr>
          <p:nvPr>
            <p:ph type="body" sz="quarter" idx="10"/>
          </p:nvPr>
        </p:nvSpPr>
        <p:spPr/>
        <p:txBody>
          <a:bodyPr/>
          <a:lstStyle/>
          <a:p>
            <a:r>
              <a:rPr lang="en-US" dirty="0"/>
              <a:t>Loss Function (Continue</a:t>
            </a:r>
            <a:r>
              <a:rPr lang="en-US" dirty="0" smtClean="0"/>
              <a:t>)</a:t>
            </a:r>
            <a:endParaRPr lang="en-US" dirty="0"/>
          </a:p>
        </p:txBody>
      </p:sp>
      <p:pic>
        <p:nvPicPr>
          <p:cNvPr id="4" name="Picture 3"/>
          <p:cNvPicPr>
            <a:picLocks noChangeAspect="1"/>
          </p:cNvPicPr>
          <p:nvPr/>
        </p:nvPicPr>
        <p:blipFill>
          <a:blip r:embed="rId3"/>
          <a:stretch>
            <a:fillRect/>
          </a:stretch>
        </p:blipFill>
        <p:spPr>
          <a:xfrm>
            <a:off x="388620" y="2184410"/>
            <a:ext cx="6044448" cy="3561070"/>
          </a:xfrm>
          <a:prstGeom prst="rect">
            <a:avLst/>
          </a:prstGeom>
        </p:spPr>
      </p:pic>
    </p:spTree>
    <p:extLst>
      <p:ext uri="{BB962C8B-B14F-4D97-AF65-F5344CB8AC3E}">
        <p14:creationId xmlns:p14="http://schemas.microsoft.com/office/powerpoint/2010/main" val="32295837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Softmax</a:t>
            </a:r>
            <a:r>
              <a:rPr lang="en-US" dirty="0" smtClean="0"/>
              <a:t> Function</a:t>
            </a:r>
            <a:endParaRPr lang="en-US" dirty="0"/>
          </a:p>
        </p:txBody>
      </p:sp>
      <p:pic>
        <p:nvPicPr>
          <p:cNvPr id="14338" name="Picture 2" descr="https://cdn-images-1.medium.com/max/1650/1*670CdxchunD-yAuUWdI7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124267"/>
            <a:ext cx="11428753"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018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Step-by-step Forward and Backward Propagation</a:t>
            </a:r>
            <a:endParaRPr lang="en-US" dirty="0"/>
          </a:p>
        </p:txBody>
      </p:sp>
      <p:pic>
        <p:nvPicPr>
          <p:cNvPr id="2050" name="Picture 2" descr="neural_network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49" y="1091034"/>
            <a:ext cx="5192307" cy="4418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15660" y="1420988"/>
            <a:ext cx="539115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One hidden layer (two hidden neurons)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Activation function: Logistic function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 Two output</a:t>
            </a:r>
            <a:endParaRPr lang="en-US" dirty="0">
              <a:latin typeface="Arial" pitchFamily="34" charset="0"/>
              <a:cs typeface="Arial" pitchFamily="34" charset="0"/>
            </a:endParaRPr>
          </a:p>
        </p:txBody>
      </p:sp>
    </p:spTree>
    <p:extLst>
      <p:ext uri="{BB962C8B-B14F-4D97-AF65-F5344CB8AC3E}">
        <p14:creationId xmlns:p14="http://schemas.microsoft.com/office/powerpoint/2010/main" val="4298228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 Weights, Biases, and Training Inputs/Outputs</a:t>
            </a:r>
            <a:endParaRPr lang="en-US" dirty="0"/>
          </a:p>
        </p:txBody>
      </p:sp>
      <p:pic>
        <p:nvPicPr>
          <p:cNvPr id="3074" name="Picture 2" descr="neural_network (9)"/>
          <p:cNvPicPr>
            <a:picLocks noChangeAspect="1" noChangeArrowheads="1"/>
          </p:cNvPicPr>
          <p:nvPr/>
        </p:nvPicPr>
        <p:blipFill rotWithShape="1">
          <a:blip r:embed="rId2">
            <a:extLst>
              <a:ext uri="{28A0092B-C50C-407E-A947-70E740481C1C}">
                <a14:useLocalDpi xmlns:a14="http://schemas.microsoft.com/office/drawing/2010/main" val="0"/>
              </a:ext>
            </a:extLst>
          </a:blip>
          <a:srcRect t="7176" b="4763"/>
          <a:stretch/>
        </p:blipFill>
        <p:spPr bwMode="auto">
          <a:xfrm>
            <a:off x="2385434" y="1051561"/>
            <a:ext cx="7438912" cy="557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337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51426" y="3243938"/>
            <a:ext cx="3237442" cy="775915"/>
          </a:xfrm>
          <a:prstGeom prst="rect">
            <a:avLst/>
          </a:prstGeom>
        </p:spPr>
      </p:pic>
      <p:pic>
        <p:nvPicPr>
          <p:cNvPr id="5" name="Picture 4"/>
          <p:cNvPicPr>
            <a:picLocks noChangeAspect="1"/>
          </p:cNvPicPr>
          <p:nvPr/>
        </p:nvPicPr>
        <p:blipFill>
          <a:blip r:embed="rId3"/>
          <a:stretch>
            <a:fillRect/>
          </a:stretch>
        </p:blipFill>
        <p:spPr>
          <a:xfrm>
            <a:off x="4873625" y="2200794"/>
            <a:ext cx="6375910" cy="1097280"/>
          </a:xfrm>
          <a:prstGeom prst="rect">
            <a:avLst/>
          </a:prstGeom>
        </p:spPr>
      </p:pic>
      <p:sp>
        <p:nvSpPr>
          <p:cNvPr id="2" name="Text Placeholder 1"/>
          <p:cNvSpPr>
            <a:spLocks noGrp="1"/>
          </p:cNvSpPr>
          <p:nvPr>
            <p:ph type="body" sz="quarter" idx="10"/>
          </p:nvPr>
        </p:nvSpPr>
        <p:spPr/>
        <p:txBody>
          <a:bodyPr/>
          <a:lstStyle/>
          <a:p>
            <a:r>
              <a:rPr lang="en-US" dirty="0" smtClean="0"/>
              <a:t>Forward Pass</a:t>
            </a:r>
            <a:endParaRPr lang="en-US" dirty="0"/>
          </a:p>
        </p:txBody>
      </p:sp>
      <p:pic>
        <p:nvPicPr>
          <p:cNvPr id="3" name="Picture 2" descr="neural_network (9)"/>
          <p:cNvPicPr>
            <a:picLocks noChangeAspect="1" noChangeArrowheads="1"/>
          </p:cNvPicPr>
          <p:nvPr/>
        </p:nvPicPr>
        <p:blipFill rotWithShape="1">
          <a:blip r:embed="rId4">
            <a:extLst>
              <a:ext uri="{28A0092B-C50C-407E-A947-70E740481C1C}">
                <a14:useLocalDpi xmlns:a14="http://schemas.microsoft.com/office/drawing/2010/main" val="0"/>
              </a:ext>
            </a:extLst>
          </a:blip>
          <a:srcRect t="6407"/>
          <a:stretch/>
        </p:blipFill>
        <p:spPr bwMode="auto">
          <a:xfrm>
            <a:off x="88900" y="930375"/>
            <a:ext cx="4873625" cy="38813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980297" y="930375"/>
            <a:ext cx="6988183" cy="1579563"/>
          </a:xfrm>
          <a:prstGeom prst="rect">
            <a:avLst/>
          </a:prstGeom>
        </p:spPr>
      </p:pic>
      <p:pic>
        <p:nvPicPr>
          <p:cNvPr id="4098" name="Picture 2" descr="https://upload.wikimedia.org/wikipedia/commons/thumb/8/88/Logistic-curve.svg/2880px-Logistic-curv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1088" y="4236821"/>
            <a:ext cx="3893936" cy="25959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isplaystyle {\begin{aligned}f(x)&amp;={\frac {1}{1+e^{-x}}}={\frac {e^{x}}{e^{x}+1}}={\tfrac {1}{2}}+{\tfrac {1}{2}}\tanh({\tfrac {x}{2}})\\\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7"/>
          <a:stretch>
            <a:fillRect/>
          </a:stretch>
        </p:blipFill>
        <p:spPr>
          <a:xfrm>
            <a:off x="4106862" y="4874220"/>
            <a:ext cx="2809875" cy="1371600"/>
          </a:xfrm>
          <a:prstGeom prst="rect">
            <a:avLst/>
          </a:prstGeom>
        </p:spPr>
      </p:pic>
      <p:sp>
        <p:nvSpPr>
          <p:cNvPr id="10" name="TextBox 9"/>
          <p:cNvSpPr txBox="1"/>
          <p:nvPr/>
        </p:nvSpPr>
        <p:spPr>
          <a:xfrm>
            <a:off x="9715871" y="5626695"/>
            <a:ext cx="2066554" cy="506292"/>
          </a:xfrm>
          <a:prstGeom prst="rect">
            <a:avLst/>
          </a:prstGeom>
          <a:solidFill>
            <a:schemeClr val="bg1"/>
          </a:solidFill>
        </p:spPr>
        <p:txBody>
          <a:bodyPr wrap="square" rtlCol="0">
            <a:spAutoFit/>
          </a:bodyPr>
          <a:lstStyle/>
          <a:p>
            <a:pPr algn="ctr">
              <a:lnSpc>
                <a:spcPct val="150000"/>
              </a:lnSpc>
            </a:pPr>
            <a:r>
              <a:rPr lang="en-US" sz="2000" b="1" dirty="0" smtClean="0">
                <a:cs typeface="Arial" pitchFamily="34" charset="0"/>
              </a:rPr>
              <a:t>Logistic function</a:t>
            </a:r>
            <a:endParaRPr lang="en-US" sz="2000" b="1" dirty="0">
              <a:cs typeface="Arial" pitchFamily="34" charset="0"/>
            </a:endParaRPr>
          </a:p>
        </p:txBody>
      </p:sp>
      <p:pic>
        <p:nvPicPr>
          <p:cNvPr id="11" name="Picture 10"/>
          <p:cNvPicPr>
            <a:picLocks noChangeAspect="1"/>
          </p:cNvPicPr>
          <p:nvPr/>
        </p:nvPicPr>
        <p:blipFill rotWithShape="1">
          <a:blip r:embed="rId8"/>
          <a:srcRect l="15770" t="27985" r="18056" b="9564"/>
          <a:stretch/>
        </p:blipFill>
        <p:spPr>
          <a:xfrm>
            <a:off x="241300" y="4811738"/>
            <a:ext cx="3471211" cy="1981285"/>
          </a:xfrm>
          <a:prstGeom prst="rect">
            <a:avLst/>
          </a:prstGeom>
          <a:ln w="38100">
            <a:solidFill>
              <a:srgbClr val="FF0000"/>
            </a:solidFill>
          </a:ln>
        </p:spPr>
      </p:pic>
    </p:spTree>
    <p:extLst>
      <p:ext uri="{BB962C8B-B14F-4D97-AF65-F5344CB8AC3E}">
        <p14:creationId xmlns:p14="http://schemas.microsoft.com/office/powerpoint/2010/main" val="3745252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a:t>
            </a:r>
            <a:r>
              <a:rPr lang="en-US" dirty="0" smtClean="0"/>
              <a:t>Pass (Continue)</a:t>
            </a:r>
            <a:endParaRPr lang="en-US" dirty="0"/>
          </a:p>
        </p:txBody>
      </p:sp>
      <p:pic>
        <p:nvPicPr>
          <p:cNvPr id="3" name="Picture 2"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78" y="905705"/>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41300" y="4438794"/>
            <a:ext cx="6965950" cy="1823681"/>
          </a:xfrm>
          <a:prstGeom prst="rect">
            <a:avLst/>
          </a:prstGeom>
        </p:spPr>
      </p:pic>
      <p:pic>
        <p:nvPicPr>
          <p:cNvPr id="5" name="Picture 4"/>
          <p:cNvPicPr>
            <a:picLocks noChangeAspect="1"/>
          </p:cNvPicPr>
          <p:nvPr/>
        </p:nvPicPr>
        <p:blipFill>
          <a:blip r:embed="rId5"/>
          <a:stretch>
            <a:fillRect/>
          </a:stretch>
        </p:blipFill>
        <p:spPr>
          <a:xfrm>
            <a:off x="243911" y="6307333"/>
            <a:ext cx="2114549" cy="539002"/>
          </a:xfrm>
          <a:prstGeom prst="rect">
            <a:avLst/>
          </a:prstGeom>
        </p:spPr>
      </p:pic>
      <p:pic>
        <p:nvPicPr>
          <p:cNvPr id="18" name="Picture 17"/>
          <p:cNvPicPr>
            <a:picLocks noChangeAspect="1"/>
          </p:cNvPicPr>
          <p:nvPr/>
        </p:nvPicPr>
        <p:blipFill>
          <a:blip r:embed="rId6"/>
          <a:stretch>
            <a:fillRect/>
          </a:stretch>
        </p:blipFill>
        <p:spPr>
          <a:xfrm>
            <a:off x="6874445" y="902162"/>
            <a:ext cx="5094035" cy="4252045"/>
          </a:xfrm>
          <a:prstGeom prst="rect">
            <a:avLst/>
          </a:prstGeom>
        </p:spPr>
      </p:pic>
    </p:spTree>
    <p:extLst>
      <p:ext uri="{BB962C8B-B14F-4D97-AF65-F5344CB8AC3E}">
        <p14:creationId xmlns:p14="http://schemas.microsoft.com/office/powerpoint/2010/main" val="3718163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106417" y="971550"/>
            <a:ext cx="4956411" cy="4137169"/>
          </a:xfrm>
          <a:prstGeom prst="rect">
            <a:avLst/>
          </a:prstGeom>
        </p:spPr>
      </p:pic>
      <p:sp>
        <p:nvSpPr>
          <p:cNvPr id="2" name="Text Placeholder 1"/>
          <p:cNvSpPr>
            <a:spLocks noGrp="1"/>
          </p:cNvSpPr>
          <p:nvPr>
            <p:ph type="body" sz="quarter" idx="10"/>
          </p:nvPr>
        </p:nvSpPr>
        <p:spPr/>
        <p:txBody>
          <a:bodyPr/>
          <a:lstStyle/>
          <a:p>
            <a:r>
              <a:rPr lang="en-US" dirty="0" smtClean="0"/>
              <a:t>Calculating the Total Error</a:t>
            </a:r>
            <a:endParaRPr lang="en-US" dirty="0"/>
          </a:p>
        </p:txBody>
      </p:sp>
      <p:pic>
        <p:nvPicPr>
          <p:cNvPr id="13" name="Picture 12"/>
          <p:cNvPicPr>
            <a:picLocks noChangeAspect="1"/>
          </p:cNvPicPr>
          <p:nvPr/>
        </p:nvPicPr>
        <p:blipFill>
          <a:blip r:embed="rId3"/>
          <a:stretch>
            <a:fillRect/>
          </a:stretch>
        </p:blipFill>
        <p:spPr>
          <a:xfrm>
            <a:off x="5854996" y="1047750"/>
            <a:ext cx="5321301" cy="1167509"/>
          </a:xfrm>
          <a:prstGeom prst="rect">
            <a:avLst/>
          </a:prstGeom>
        </p:spPr>
      </p:pic>
      <p:pic>
        <p:nvPicPr>
          <p:cNvPr id="15" name="Picture 14"/>
          <p:cNvPicPr>
            <a:picLocks noChangeAspect="1"/>
          </p:cNvPicPr>
          <p:nvPr/>
        </p:nvPicPr>
        <p:blipFill>
          <a:blip r:embed="rId4"/>
          <a:stretch>
            <a:fillRect/>
          </a:stretch>
        </p:blipFill>
        <p:spPr>
          <a:xfrm>
            <a:off x="4949912" y="2369845"/>
            <a:ext cx="7087542" cy="875005"/>
          </a:xfrm>
          <a:prstGeom prst="rect">
            <a:avLst/>
          </a:prstGeom>
        </p:spPr>
      </p:pic>
      <p:pic>
        <p:nvPicPr>
          <p:cNvPr id="16" name="Picture 15"/>
          <p:cNvPicPr>
            <a:picLocks noChangeAspect="1"/>
          </p:cNvPicPr>
          <p:nvPr/>
        </p:nvPicPr>
        <p:blipFill>
          <a:blip r:embed="rId5"/>
          <a:stretch>
            <a:fillRect/>
          </a:stretch>
        </p:blipFill>
        <p:spPr>
          <a:xfrm>
            <a:off x="4949912" y="3181355"/>
            <a:ext cx="2495255" cy="830084"/>
          </a:xfrm>
          <a:prstGeom prst="rect">
            <a:avLst/>
          </a:prstGeom>
        </p:spPr>
      </p:pic>
      <p:pic>
        <p:nvPicPr>
          <p:cNvPr id="17" name="Picture 16"/>
          <p:cNvPicPr>
            <a:picLocks noChangeAspect="1"/>
          </p:cNvPicPr>
          <p:nvPr/>
        </p:nvPicPr>
        <p:blipFill>
          <a:blip r:embed="rId6"/>
          <a:stretch>
            <a:fillRect/>
          </a:stretch>
        </p:blipFill>
        <p:spPr>
          <a:xfrm>
            <a:off x="3489198" y="4011439"/>
            <a:ext cx="8702802" cy="1097280"/>
          </a:xfrm>
          <a:prstGeom prst="rect">
            <a:avLst/>
          </a:prstGeom>
        </p:spPr>
      </p:pic>
      <p:sp>
        <p:nvSpPr>
          <p:cNvPr id="20" name="Rounded Rectangle 19"/>
          <p:cNvSpPr/>
          <p:nvPr/>
        </p:nvSpPr>
        <p:spPr>
          <a:xfrm>
            <a:off x="10141981" y="4339056"/>
            <a:ext cx="1847850" cy="5377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44595" y="5744359"/>
            <a:ext cx="2592859" cy="553998"/>
          </a:xfrm>
          <a:prstGeom prst="rect">
            <a:avLst/>
          </a:prstGeom>
          <a:noFill/>
        </p:spPr>
        <p:txBody>
          <a:bodyPr wrap="square" rtlCol="0">
            <a:spAutoFit/>
          </a:bodyPr>
          <a:lstStyle/>
          <a:p>
            <a:pPr>
              <a:lnSpc>
                <a:spcPct val="150000"/>
              </a:lnSpc>
            </a:pPr>
            <a:r>
              <a:rPr lang="en-US" sz="2000" b="1" dirty="0" smtClean="0">
                <a:cs typeface="Arial" pitchFamily="34" charset="0"/>
              </a:rPr>
              <a:t>End of a forward pass</a:t>
            </a:r>
            <a:endParaRPr lang="en-US" sz="2000" b="1" dirty="0">
              <a:cs typeface="Arial" pitchFamily="34" charset="0"/>
            </a:endParaRPr>
          </a:p>
        </p:txBody>
      </p:sp>
      <p:sp>
        <p:nvSpPr>
          <p:cNvPr id="18" name="Rounded Rectangle 17"/>
          <p:cNvSpPr/>
          <p:nvPr/>
        </p:nvSpPr>
        <p:spPr>
          <a:xfrm>
            <a:off x="4086225" y="971550"/>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086225" y="2400019"/>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23311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Backward Pass</a:t>
            </a:r>
            <a:endParaRPr lang="en-US" dirty="0"/>
          </a:p>
        </p:txBody>
      </p:sp>
      <p:sp>
        <p:nvSpPr>
          <p:cNvPr id="3" name="TextBox 2"/>
          <p:cNvSpPr txBox="1"/>
          <p:nvPr/>
        </p:nvSpPr>
        <p:spPr>
          <a:xfrm>
            <a:off x="4842072" y="1051234"/>
            <a:ext cx="7007027" cy="3970318"/>
          </a:xfrm>
          <a:prstGeom prst="rect">
            <a:avLst/>
          </a:prstGeom>
          <a:noFill/>
        </p:spPr>
        <p:txBody>
          <a:bodyPr wrap="square" rtlCol="0">
            <a:spAutoFit/>
          </a:bodyPr>
          <a:lstStyle/>
          <a:p>
            <a:pPr>
              <a:lnSpc>
                <a:spcPct val="150000"/>
              </a:lnSpc>
            </a:pPr>
            <a:r>
              <a:rPr lang="en-US" sz="2400" dirty="0"/>
              <a:t>Our goal with backpropagation is to update each of the weights in the network so that </a:t>
            </a:r>
            <a:r>
              <a:rPr lang="en-US" sz="2400" b="1" u="sng" dirty="0">
                <a:solidFill>
                  <a:srgbClr val="FF0000"/>
                </a:solidFill>
              </a:rPr>
              <a:t>they cause the actual output to be closer the target output</a:t>
            </a:r>
            <a:r>
              <a:rPr lang="en-US" sz="2400" dirty="0"/>
              <a:t>, thereby minimizing the error for each output neuron and the network as a whole</a:t>
            </a:r>
            <a:r>
              <a:rPr lang="en-US" sz="2400" dirty="0" smtClean="0"/>
              <a:t>. </a:t>
            </a:r>
            <a:r>
              <a:rPr lang="en-US" sz="2400" dirty="0" smtClean="0">
                <a:cs typeface="Arial" pitchFamily="34" charset="0"/>
              </a:rPr>
              <a:t>Our goal is to make the values in the red boxes 0.01 and 0.99, respectively by changing (updating) the weights.</a:t>
            </a:r>
            <a:endParaRPr lang="en-US" sz="2400" dirty="0">
              <a:cs typeface="Arial" pitchFamily="34" charset="0"/>
            </a:endParaRPr>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8528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13" name="Rounded Rectangle 12"/>
          <p:cNvSpPr/>
          <p:nvPr/>
        </p:nvSpPr>
        <p:spPr>
          <a:xfrm>
            <a:off x="3733800" y="17335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30363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1657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Output Layer</a:t>
            </a:r>
            <a:endParaRPr lang="en-US" dirty="0"/>
          </a:p>
        </p:txBody>
      </p:sp>
      <p:pic>
        <p:nvPicPr>
          <p:cNvPr id="6" name="Picture 5"/>
          <p:cNvPicPr>
            <a:picLocks noChangeAspect="1"/>
          </p:cNvPicPr>
          <p:nvPr/>
        </p:nvPicPr>
        <p:blipFill>
          <a:blip r:embed="rId2"/>
          <a:stretch>
            <a:fillRect/>
          </a:stretch>
        </p:blipFill>
        <p:spPr>
          <a:xfrm>
            <a:off x="241300" y="1026054"/>
            <a:ext cx="9173105" cy="2855956"/>
          </a:xfrm>
          <a:prstGeom prst="rect">
            <a:avLst/>
          </a:prstGeom>
        </p:spPr>
      </p:pic>
      <p:pic>
        <p:nvPicPr>
          <p:cNvPr id="7" name="Picture 6"/>
          <p:cNvPicPr>
            <a:picLocks noChangeAspect="1"/>
          </p:cNvPicPr>
          <p:nvPr/>
        </p:nvPicPr>
        <p:blipFill>
          <a:blip r:embed="rId3"/>
          <a:stretch>
            <a:fillRect/>
          </a:stretch>
        </p:blipFill>
        <p:spPr>
          <a:xfrm>
            <a:off x="478896" y="4217185"/>
            <a:ext cx="6616171" cy="1429468"/>
          </a:xfrm>
          <a:prstGeom prst="rect">
            <a:avLst/>
          </a:prstGeom>
        </p:spPr>
      </p:pic>
      <p:sp>
        <p:nvSpPr>
          <p:cNvPr id="11" name="TextBox 10"/>
          <p:cNvSpPr txBox="1"/>
          <p:nvPr/>
        </p:nvSpPr>
        <p:spPr>
          <a:xfrm>
            <a:off x="9215995" y="5397586"/>
            <a:ext cx="2592859" cy="671851"/>
          </a:xfrm>
          <a:prstGeom prst="rect">
            <a:avLst/>
          </a:prstGeom>
          <a:noFill/>
        </p:spPr>
        <p:txBody>
          <a:bodyPr wrap="square" rtlCol="0">
            <a:spAutoFit/>
          </a:bodyPr>
          <a:lstStyle/>
          <a:p>
            <a:pPr>
              <a:lnSpc>
                <a:spcPct val="150000"/>
              </a:lnSpc>
            </a:pPr>
            <a:r>
              <a:rPr lang="en-US" sz="2800" b="1" dirty="0" smtClean="0">
                <a:cs typeface="Arial" pitchFamily="34" charset="0"/>
              </a:rPr>
              <a:t>Chain rule</a:t>
            </a:r>
            <a:endParaRPr lang="en-US" sz="2800" b="1" dirty="0">
              <a:cs typeface="Arial" pitchFamily="34" charset="0"/>
            </a:endParaRPr>
          </a:p>
        </p:txBody>
      </p:sp>
      <p:sp>
        <p:nvSpPr>
          <p:cNvPr id="3" name="Rounded Rectangle 2"/>
          <p:cNvSpPr/>
          <p:nvPr/>
        </p:nvSpPr>
        <p:spPr>
          <a:xfrm>
            <a:off x="314960" y="4217185"/>
            <a:ext cx="7045960" cy="14294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26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Tutorial: Binary Classification </a:t>
            </a:r>
            <a:r>
              <a:rPr lang="en-US" dirty="0" smtClean="0"/>
              <a:t>(Circle) </a:t>
            </a:r>
            <a:endParaRPr lang="en-US" dirty="0"/>
          </a:p>
        </p:txBody>
      </p:sp>
      <p:pic>
        <p:nvPicPr>
          <p:cNvPr id="3" name="2019-03-28_6-02-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2849" y="993775"/>
            <a:ext cx="10024081" cy="5483225"/>
          </a:xfrm>
          <a:prstGeom prst="rect">
            <a:avLst/>
          </a:prstGeom>
        </p:spPr>
      </p:pic>
    </p:spTree>
    <p:extLst>
      <p:ext uri="{BB962C8B-B14F-4D97-AF65-F5344CB8AC3E}">
        <p14:creationId xmlns:p14="http://schemas.microsoft.com/office/powerpoint/2010/main" val="3854888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a:t>
            </a:r>
            <a:r>
              <a:rPr lang="en-US" dirty="0" smtClean="0"/>
              <a:t>Layer (Continue)</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rotWithShape="1">
          <a:blip r:embed="rId3"/>
          <a:srcRect r="10203"/>
          <a:stretch/>
        </p:blipFill>
        <p:spPr>
          <a:xfrm>
            <a:off x="0" y="4199069"/>
            <a:ext cx="7793567" cy="2415514"/>
          </a:xfrm>
          <a:prstGeom prst="rect">
            <a:avLst/>
          </a:prstGeom>
        </p:spPr>
      </p:pic>
      <p:pic>
        <p:nvPicPr>
          <p:cNvPr id="5" name="Picture 4"/>
          <p:cNvPicPr>
            <a:picLocks noChangeAspect="1"/>
          </p:cNvPicPr>
          <p:nvPr/>
        </p:nvPicPr>
        <p:blipFill>
          <a:blip r:embed="rId4"/>
          <a:stretch>
            <a:fillRect/>
          </a:stretch>
        </p:blipFill>
        <p:spPr>
          <a:xfrm>
            <a:off x="7843557" y="1137011"/>
            <a:ext cx="3965421" cy="3370061"/>
          </a:xfrm>
          <a:prstGeom prst="rect">
            <a:avLst/>
          </a:prstGeom>
        </p:spPr>
      </p:pic>
      <p:sp>
        <p:nvSpPr>
          <p:cNvPr id="6" name="Rectangle 5"/>
          <p:cNvSpPr/>
          <p:nvPr/>
        </p:nvSpPr>
        <p:spPr>
          <a:xfrm>
            <a:off x="3762373" y="5251450"/>
            <a:ext cx="343959" cy="26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21576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6184900" y="4377818"/>
            <a:ext cx="5783580" cy="1480563"/>
          </a:xfrm>
          <a:prstGeom prst="rect">
            <a:avLst/>
          </a:prstGeom>
        </p:spPr>
      </p:pic>
    </p:spTree>
    <p:extLst>
      <p:ext uri="{BB962C8B-B14F-4D97-AF65-F5344CB8AC3E}">
        <p14:creationId xmlns:p14="http://schemas.microsoft.com/office/powerpoint/2010/main" val="2070943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301" y="6350"/>
            <a:ext cx="11727180" cy="684233"/>
          </a:xfrm>
        </p:spPr>
        <p:txBody>
          <a:bodyPr/>
          <a:lstStyle/>
          <a:p>
            <a:r>
              <a:rPr lang="en-US" dirty="0"/>
              <a:t>Output Layer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1" y="1137011"/>
            <a:ext cx="5840272" cy="2976127"/>
          </a:xfrm>
          <a:prstGeom prst="rect">
            <a:avLst/>
          </a:prstGeom>
        </p:spPr>
      </p:pic>
      <p:pic>
        <p:nvPicPr>
          <p:cNvPr id="5" name="Picture 4"/>
          <p:cNvPicPr>
            <a:picLocks noChangeAspect="1"/>
          </p:cNvPicPr>
          <p:nvPr/>
        </p:nvPicPr>
        <p:blipFill>
          <a:blip r:embed="rId3"/>
          <a:stretch>
            <a:fillRect/>
          </a:stretch>
        </p:blipFill>
        <p:spPr>
          <a:xfrm>
            <a:off x="7843557" y="1137011"/>
            <a:ext cx="3965421" cy="3370061"/>
          </a:xfrm>
          <a:prstGeom prst="rect">
            <a:avLst/>
          </a:prstGeom>
        </p:spPr>
      </p:pic>
      <p:sp>
        <p:nvSpPr>
          <p:cNvPr id="6" name="Rounded Rectangle 5"/>
          <p:cNvSpPr/>
          <p:nvPr/>
        </p:nvSpPr>
        <p:spPr>
          <a:xfrm>
            <a:off x="238391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58577" y="4346117"/>
            <a:ext cx="6503988" cy="1081626"/>
          </a:xfrm>
          <a:prstGeom prst="rect">
            <a:avLst/>
          </a:prstGeom>
        </p:spPr>
      </p:pic>
      <p:pic>
        <p:nvPicPr>
          <p:cNvPr id="8" name="Picture 7"/>
          <p:cNvPicPr>
            <a:picLocks noChangeAspect="1"/>
          </p:cNvPicPr>
          <p:nvPr/>
        </p:nvPicPr>
        <p:blipFill rotWithShape="1">
          <a:blip r:embed="rId5"/>
          <a:srcRect r="2286"/>
          <a:stretch/>
        </p:blipFill>
        <p:spPr>
          <a:xfrm>
            <a:off x="4659558" y="5660723"/>
            <a:ext cx="7384551" cy="643817"/>
          </a:xfrm>
          <a:prstGeom prst="rect">
            <a:avLst/>
          </a:prstGeom>
        </p:spPr>
      </p:pic>
    </p:spTree>
    <p:extLst>
      <p:ext uri="{BB962C8B-B14F-4D97-AF65-F5344CB8AC3E}">
        <p14:creationId xmlns:p14="http://schemas.microsoft.com/office/powerpoint/2010/main" val="3702419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a:blip r:embed="rId3"/>
          <a:stretch>
            <a:fillRect/>
          </a:stretch>
        </p:blipFill>
        <p:spPr>
          <a:xfrm>
            <a:off x="7843557" y="1137011"/>
            <a:ext cx="3965421" cy="3370061"/>
          </a:xfrm>
          <a:prstGeom prst="rect">
            <a:avLst/>
          </a:prstGeom>
        </p:spPr>
      </p:pic>
      <p:sp>
        <p:nvSpPr>
          <p:cNvPr id="5" name="Rounded Rectangle 4"/>
          <p:cNvSpPr/>
          <p:nvPr/>
        </p:nvSpPr>
        <p:spPr>
          <a:xfrm>
            <a:off x="1599372"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929217" y="5405240"/>
            <a:ext cx="6957013" cy="1347750"/>
          </a:xfrm>
          <a:prstGeom prst="rect">
            <a:avLst/>
          </a:prstGeom>
        </p:spPr>
      </p:pic>
      <p:pic>
        <p:nvPicPr>
          <p:cNvPr id="8" name="Picture 7"/>
          <p:cNvPicPr>
            <a:picLocks noChangeAspect="1"/>
          </p:cNvPicPr>
          <p:nvPr/>
        </p:nvPicPr>
        <p:blipFill>
          <a:blip r:embed="rId5"/>
          <a:stretch>
            <a:fillRect/>
          </a:stretch>
        </p:blipFill>
        <p:spPr>
          <a:xfrm>
            <a:off x="577417" y="4113138"/>
            <a:ext cx="5478913" cy="1292102"/>
          </a:xfrm>
          <a:prstGeom prst="rect">
            <a:avLst/>
          </a:prstGeom>
        </p:spPr>
      </p:pic>
    </p:spTree>
    <p:extLst>
      <p:ext uri="{BB962C8B-B14F-4D97-AF65-F5344CB8AC3E}">
        <p14:creationId xmlns:p14="http://schemas.microsoft.com/office/powerpoint/2010/main" val="21684190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349805" y="1137011"/>
            <a:ext cx="3965421" cy="3370061"/>
          </a:xfrm>
          <a:prstGeom prst="rect">
            <a:avLst/>
          </a:prstGeom>
        </p:spPr>
      </p:pic>
      <p:pic>
        <p:nvPicPr>
          <p:cNvPr id="4" name="Picture 3"/>
          <p:cNvPicPr>
            <a:picLocks noChangeAspect="1"/>
          </p:cNvPicPr>
          <p:nvPr/>
        </p:nvPicPr>
        <p:blipFill>
          <a:blip r:embed="rId3"/>
          <a:stretch>
            <a:fillRect/>
          </a:stretch>
        </p:blipFill>
        <p:spPr>
          <a:xfrm>
            <a:off x="4431323" y="1239688"/>
            <a:ext cx="7608868" cy="794302"/>
          </a:xfrm>
          <a:prstGeom prst="rect">
            <a:avLst/>
          </a:prstGeom>
        </p:spPr>
      </p:pic>
      <p:pic>
        <p:nvPicPr>
          <p:cNvPr id="5" name="Picture 4"/>
          <p:cNvPicPr>
            <a:picLocks noChangeAspect="1"/>
          </p:cNvPicPr>
          <p:nvPr/>
        </p:nvPicPr>
        <p:blipFill>
          <a:blip r:embed="rId4"/>
          <a:stretch>
            <a:fillRect/>
          </a:stretch>
        </p:blipFill>
        <p:spPr>
          <a:xfrm>
            <a:off x="0" y="5210914"/>
            <a:ext cx="8164672" cy="1558514"/>
          </a:xfrm>
          <a:prstGeom prst="rect">
            <a:avLst/>
          </a:prstGeom>
        </p:spPr>
      </p:pic>
      <p:pic>
        <p:nvPicPr>
          <p:cNvPr id="6" name="Picture 5"/>
          <p:cNvPicPr>
            <a:picLocks noChangeAspect="1"/>
          </p:cNvPicPr>
          <p:nvPr/>
        </p:nvPicPr>
        <p:blipFill rotWithShape="1">
          <a:blip r:embed="rId5"/>
          <a:srcRect b="46401"/>
          <a:stretch/>
        </p:blipFill>
        <p:spPr>
          <a:xfrm>
            <a:off x="4733333" y="2033990"/>
            <a:ext cx="7002369" cy="1796751"/>
          </a:xfrm>
          <a:prstGeom prst="rect">
            <a:avLst/>
          </a:prstGeom>
        </p:spPr>
      </p:pic>
    </p:spTree>
    <p:extLst>
      <p:ext uri="{BB962C8B-B14F-4D97-AF65-F5344CB8AC3E}">
        <p14:creationId xmlns:p14="http://schemas.microsoft.com/office/powerpoint/2010/main" val="2724877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Hidden Layer</a:t>
            </a:r>
            <a:endParaRPr lang="en-US" dirty="0"/>
          </a:p>
        </p:txBody>
      </p:sp>
      <p:pic>
        <p:nvPicPr>
          <p:cNvPr id="3" name="Picture 2"/>
          <p:cNvPicPr>
            <a:picLocks noChangeAspect="1"/>
          </p:cNvPicPr>
          <p:nvPr/>
        </p:nvPicPr>
        <p:blipFill>
          <a:blip r:embed="rId2"/>
          <a:stretch>
            <a:fillRect/>
          </a:stretch>
        </p:blipFill>
        <p:spPr>
          <a:xfrm>
            <a:off x="6774963" y="981177"/>
            <a:ext cx="4995530" cy="4245512"/>
          </a:xfrm>
          <a:prstGeom prst="rect">
            <a:avLst/>
          </a:prstGeom>
        </p:spPr>
      </p:pic>
      <p:pic>
        <p:nvPicPr>
          <p:cNvPr id="10242"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0" y="1089390"/>
            <a:ext cx="6489533" cy="5241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13400" y="5954883"/>
            <a:ext cx="6033135" cy="553998"/>
          </a:xfrm>
          <a:prstGeom prst="rect">
            <a:avLst/>
          </a:prstGeom>
          <a:noFill/>
        </p:spPr>
        <p:txBody>
          <a:bodyPr wrap="square" rtlCol="0">
            <a:spAutoFit/>
          </a:bodyPr>
          <a:lstStyle/>
          <a:p>
            <a:pPr>
              <a:lnSpc>
                <a:spcPct val="150000"/>
              </a:lnSpc>
            </a:pPr>
            <a:r>
              <a:rPr lang="en-US" sz="2000" b="1" dirty="0" smtClean="0">
                <a:solidFill>
                  <a:srgbClr val="FF0000"/>
                </a:solidFill>
                <a:cs typeface="Arial" pitchFamily="34" charset="0"/>
              </a:rPr>
              <a:t>W1, W2, W3, and W4 contribute both the E</a:t>
            </a:r>
            <a:r>
              <a:rPr lang="en-US" sz="2000" b="1" baseline="-25000" dirty="0" smtClean="0">
                <a:solidFill>
                  <a:srgbClr val="FF0000"/>
                </a:solidFill>
                <a:cs typeface="Arial" pitchFamily="34" charset="0"/>
              </a:rPr>
              <a:t>o1</a:t>
            </a:r>
            <a:r>
              <a:rPr lang="en-US" sz="2000" b="1" dirty="0" smtClean="0">
                <a:solidFill>
                  <a:srgbClr val="FF0000"/>
                </a:solidFill>
                <a:cs typeface="Arial" pitchFamily="34" charset="0"/>
              </a:rPr>
              <a:t> and E</a:t>
            </a:r>
            <a:r>
              <a:rPr lang="en-US" sz="2000" b="1" baseline="-25000" dirty="0" smtClean="0">
                <a:solidFill>
                  <a:srgbClr val="FF0000"/>
                </a:solidFill>
                <a:cs typeface="Arial" pitchFamily="34" charset="0"/>
              </a:rPr>
              <a:t>o2</a:t>
            </a:r>
            <a:endParaRPr lang="en-US" sz="2000" b="1" baseline="-25000" dirty="0">
              <a:solidFill>
                <a:srgbClr val="FF0000"/>
              </a:solidFill>
              <a:cs typeface="Arial" pitchFamily="34" charset="0"/>
            </a:endParaRPr>
          </a:p>
        </p:txBody>
      </p:sp>
      <p:sp>
        <p:nvSpPr>
          <p:cNvPr id="6" name="Rounded Rectangle 5"/>
          <p:cNvSpPr/>
          <p:nvPr/>
        </p:nvSpPr>
        <p:spPr>
          <a:xfrm>
            <a:off x="960120" y="967577"/>
            <a:ext cx="3556000" cy="5462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9306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Did We Compute? </a:t>
            </a:r>
            <a:endParaRPr lang="en-US" dirty="0"/>
          </a:p>
        </p:txBody>
      </p:sp>
      <p:pic>
        <p:nvPicPr>
          <p:cNvPr id="3" name="Picture 2"/>
          <p:cNvPicPr>
            <a:picLocks noChangeAspect="1"/>
          </p:cNvPicPr>
          <p:nvPr/>
        </p:nvPicPr>
        <p:blipFill>
          <a:blip r:embed="rId2"/>
          <a:stretch>
            <a:fillRect/>
          </a:stretch>
        </p:blipFill>
        <p:spPr>
          <a:xfrm>
            <a:off x="241300" y="1296185"/>
            <a:ext cx="5496454" cy="1187546"/>
          </a:xfrm>
          <a:prstGeom prst="rect">
            <a:avLst/>
          </a:prstGeom>
        </p:spPr>
      </p:pic>
      <p:pic>
        <p:nvPicPr>
          <p:cNvPr id="5" name="Picture 4"/>
          <p:cNvPicPr>
            <a:picLocks noChangeAspect="1"/>
          </p:cNvPicPr>
          <p:nvPr/>
        </p:nvPicPr>
        <p:blipFill>
          <a:blip r:embed="rId3"/>
          <a:stretch>
            <a:fillRect/>
          </a:stretch>
        </p:blipFill>
        <p:spPr>
          <a:xfrm>
            <a:off x="6972950" y="981177"/>
            <a:ext cx="4995530" cy="4245512"/>
          </a:xfrm>
          <a:prstGeom prst="rect">
            <a:avLst/>
          </a:prstGeom>
        </p:spPr>
      </p:pic>
      <p:pic>
        <p:nvPicPr>
          <p:cNvPr id="6" name="Picture 5"/>
          <p:cNvPicPr>
            <a:picLocks noChangeAspect="1"/>
          </p:cNvPicPr>
          <p:nvPr/>
        </p:nvPicPr>
        <p:blipFill>
          <a:blip r:embed="rId2"/>
          <a:stretch>
            <a:fillRect/>
          </a:stretch>
        </p:blipFill>
        <p:spPr>
          <a:xfrm>
            <a:off x="241300" y="2483731"/>
            <a:ext cx="5496454" cy="1187546"/>
          </a:xfrm>
          <a:prstGeom prst="rect">
            <a:avLst/>
          </a:prstGeom>
        </p:spPr>
      </p:pic>
      <p:sp>
        <p:nvSpPr>
          <p:cNvPr id="7" name="TextBox 6"/>
          <p:cNvSpPr txBox="1"/>
          <p:nvPr/>
        </p:nvSpPr>
        <p:spPr>
          <a:xfrm>
            <a:off x="1006831"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8" name="TextBox 7"/>
          <p:cNvSpPr txBox="1"/>
          <p:nvPr/>
        </p:nvSpPr>
        <p:spPr>
          <a:xfrm>
            <a:off x="2506135"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9" name="TextBox 8"/>
          <p:cNvSpPr txBox="1"/>
          <p:nvPr/>
        </p:nvSpPr>
        <p:spPr>
          <a:xfrm>
            <a:off x="3741331"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0" name="TextBox 9"/>
          <p:cNvSpPr txBox="1"/>
          <p:nvPr/>
        </p:nvSpPr>
        <p:spPr>
          <a:xfrm>
            <a:off x="3741331" y="3179153"/>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1" name="TextBox 10"/>
          <p:cNvSpPr txBox="1"/>
          <p:nvPr/>
        </p:nvSpPr>
        <p:spPr>
          <a:xfrm>
            <a:off x="3741331"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2" name="TextBox 11"/>
          <p:cNvSpPr txBox="1"/>
          <p:nvPr/>
        </p:nvSpPr>
        <p:spPr>
          <a:xfrm>
            <a:off x="4976527"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4" name="TextBox 13"/>
          <p:cNvSpPr txBox="1"/>
          <p:nvPr/>
        </p:nvSpPr>
        <p:spPr>
          <a:xfrm>
            <a:off x="4960219"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15" name="Rounded Rectangle 14"/>
          <p:cNvSpPr/>
          <p:nvPr/>
        </p:nvSpPr>
        <p:spPr>
          <a:xfrm>
            <a:off x="1712995" y="1426560"/>
            <a:ext cx="115652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47109" y="1426560"/>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147109" y="2614106"/>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850488" y="2604523"/>
            <a:ext cx="959268"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64618" y="3735090"/>
            <a:ext cx="5840272" cy="2976127"/>
          </a:xfrm>
          <a:prstGeom prst="rect">
            <a:avLst/>
          </a:prstGeom>
        </p:spPr>
      </p:pic>
      <p:sp>
        <p:nvSpPr>
          <p:cNvPr id="20" name="Rectangle 19"/>
          <p:cNvSpPr/>
          <p:nvPr/>
        </p:nvSpPr>
        <p:spPr>
          <a:xfrm>
            <a:off x="1590731" y="4079631"/>
            <a:ext cx="3469322" cy="524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1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10203" b="65354"/>
          <a:stretch/>
        </p:blipFill>
        <p:spPr>
          <a:xfrm>
            <a:off x="0" y="5981220"/>
            <a:ext cx="7804856" cy="838099"/>
          </a:xfrm>
          <a:prstGeom prst="rect">
            <a:avLst/>
          </a:prstGeom>
        </p:spPr>
      </p:pic>
      <p:sp>
        <p:nvSpPr>
          <p:cNvPr id="2" name="Text Placeholder 1"/>
          <p:cNvSpPr>
            <a:spLocks noGrp="1"/>
          </p:cNvSpPr>
          <p:nvPr>
            <p:ph type="body" sz="quarter" idx="10"/>
          </p:nvPr>
        </p:nvSpPr>
        <p:spPr/>
        <p:txBody>
          <a:bodyPr/>
          <a:lstStyle/>
          <a:p>
            <a:r>
              <a:rPr lang="en-US" dirty="0"/>
              <a:t>Hidden </a:t>
            </a:r>
            <a:r>
              <a:rPr lang="en-US" dirty="0" smtClean="0"/>
              <a:t>Layer (Continue)</a:t>
            </a:r>
            <a:endParaRPr lang="en-US" dirty="0"/>
          </a:p>
        </p:txBody>
      </p:sp>
      <p:pic>
        <p:nvPicPr>
          <p:cNvPr id="4"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1" y="1089390"/>
            <a:ext cx="5986930" cy="4835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r="14198"/>
          <a:stretch/>
        </p:blipFill>
        <p:spPr>
          <a:xfrm>
            <a:off x="6038305" y="882570"/>
            <a:ext cx="5867945" cy="1400175"/>
          </a:xfrm>
          <a:prstGeom prst="rect">
            <a:avLst/>
          </a:prstGeom>
        </p:spPr>
      </p:pic>
      <p:pic>
        <p:nvPicPr>
          <p:cNvPr id="6" name="Picture 5"/>
          <p:cNvPicPr>
            <a:picLocks noChangeAspect="1"/>
          </p:cNvPicPr>
          <p:nvPr/>
        </p:nvPicPr>
        <p:blipFill>
          <a:blip r:embed="rId5"/>
          <a:stretch>
            <a:fillRect/>
          </a:stretch>
        </p:blipFill>
        <p:spPr>
          <a:xfrm>
            <a:off x="6192360" y="2040120"/>
            <a:ext cx="4781550" cy="1466850"/>
          </a:xfrm>
          <a:prstGeom prst="rect">
            <a:avLst/>
          </a:prstGeom>
        </p:spPr>
      </p:pic>
      <p:pic>
        <p:nvPicPr>
          <p:cNvPr id="7" name="Picture 6"/>
          <p:cNvPicPr>
            <a:picLocks noChangeAspect="1"/>
          </p:cNvPicPr>
          <p:nvPr/>
        </p:nvPicPr>
        <p:blipFill>
          <a:blip r:embed="rId6"/>
          <a:stretch>
            <a:fillRect/>
          </a:stretch>
        </p:blipFill>
        <p:spPr>
          <a:xfrm>
            <a:off x="6327719" y="3366793"/>
            <a:ext cx="4851046" cy="1368760"/>
          </a:xfrm>
          <a:prstGeom prst="rect">
            <a:avLst/>
          </a:prstGeom>
        </p:spPr>
      </p:pic>
      <p:sp>
        <p:nvSpPr>
          <p:cNvPr id="8" name="Oval 7"/>
          <p:cNvSpPr/>
          <p:nvPr/>
        </p:nvSpPr>
        <p:spPr>
          <a:xfrm>
            <a:off x="7829550" y="1033259"/>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72361" y="2297571"/>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2956" y="2265913"/>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272361" y="35713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5400000">
            <a:off x="8052817" y="48568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16" name="Picture 15"/>
          <p:cNvPicPr>
            <a:picLocks noChangeAspect="1"/>
          </p:cNvPicPr>
          <p:nvPr/>
        </p:nvPicPr>
        <p:blipFill rotWithShape="1">
          <a:blip r:embed="rId2"/>
          <a:srcRect l="74774" t="71031" r="10203" b="6645"/>
          <a:stretch/>
        </p:blipFill>
        <p:spPr>
          <a:xfrm>
            <a:off x="7377203" y="6248889"/>
            <a:ext cx="1303867" cy="539261"/>
          </a:xfrm>
          <a:prstGeom prst="rect">
            <a:avLst/>
          </a:prstGeom>
        </p:spPr>
      </p:pic>
      <p:pic>
        <p:nvPicPr>
          <p:cNvPr id="17" name="Picture 16"/>
          <p:cNvPicPr>
            <a:picLocks noChangeAspect="1"/>
          </p:cNvPicPr>
          <p:nvPr/>
        </p:nvPicPr>
        <p:blipFill>
          <a:blip r:embed="rId7"/>
          <a:stretch>
            <a:fillRect/>
          </a:stretch>
        </p:blipFill>
        <p:spPr>
          <a:xfrm>
            <a:off x="6224050" y="4995600"/>
            <a:ext cx="5496454" cy="1187546"/>
          </a:xfrm>
          <a:prstGeom prst="rect">
            <a:avLst/>
          </a:prstGeom>
        </p:spPr>
      </p:pic>
      <p:sp>
        <p:nvSpPr>
          <p:cNvPr id="18" name="Rounded Rectangle 17"/>
          <p:cNvSpPr/>
          <p:nvPr/>
        </p:nvSpPr>
        <p:spPr>
          <a:xfrm>
            <a:off x="7743260" y="51460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79718" t="52623"/>
          <a:stretch/>
        </p:blipFill>
        <p:spPr>
          <a:xfrm>
            <a:off x="9008810" y="6208379"/>
            <a:ext cx="1507740" cy="585707"/>
          </a:xfrm>
          <a:prstGeom prst="rect">
            <a:avLst/>
          </a:prstGeom>
        </p:spPr>
      </p:pic>
      <p:sp>
        <p:nvSpPr>
          <p:cNvPr id="21" name="Rounded Rectangle 20"/>
          <p:cNvSpPr/>
          <p:nvPr/>
        </p:nvSpPr>
        <p:spPr>
          <a:xfrm>
            <a:off x="7978210" y="3651783"/>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3523615" y="4615525"/>
            <a:ext cx="2581275" cy="1498643"/>
          </a:xfrm>
          <a:prstGeom prst="rect">
            <a:avLst/>
          </a:prstGeom>
        </p:spPr>
      </p:pic>
    </p:spTree>
    <p:extLst>
      <p:ext uri="{BB962C8B-B14F-4D97-AF65-F5344CB8AC3E}">
        <p14:creationId xmlns:p14="http://schemas.microsoft.com/office/powerpoint/2010/main" val="29743182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799"/>
          <a:stretch/>
        </p:blipFill>
        <p:spPr>
          <a:xfrm>
            <a:off x="5537200" y="4683622"/>
            <a:ext cx="6616700" cy="793827"/>
          </a:xfrm>
          <a:prstGeom prst="rect">
            <a:avLst/>
          </a:prstGeom>
        </p:spPr>
      </p:pic>
      <p:sp>
        <p:nvSpPr>
          <p:cNvPr id="2" name="Text Placeholder 1"/>
          <p:cNvSpPr>
            <a:spLocks noGrp="1"/>
          </p:cNvSpPr>
          <p:nvPr>
            <p:ph type="body" sz="quarter" idx="10"/>
          </p:nvPr>
        </p:nvSpPr>
        <p:spPr/>
        <p:txBody>
          <a:bodyPr/>
          <a:lstStyle/>
          <a:p>
            <a:r>
              <a:rPr lang="en-US" dirty="0"/>
              <a:t>Hidden Layer (Continue</a:t>
            </a:r>
            <a:r>
              <a:rPr lang="en-US" dirty="0" smtClean="0"/>
              <a:t>)</a:t>
            </a:r>
            <a:endParaRPr lang="en-US" dirty="0"/>
          </a:p>
        </p:txBody>
      </p:sp>
      <p:pic>
        <p:nvPicPr>
          <p:cNvPr id="3" name="Picture 2"/>
          <p:cNvPicPr>
            <a:picLocks noChangeAspect="1"/>
          </p:cNvPicPr>
          <p:nvPr/>
        </p:nvPicPr>
        <p:blipFill>
          <a:blip r:embed="rId3"/>
          <a:stretch>
            <a:fillRect/>
          </a:stretch>
        </p:blipFill>
        <p:spPr>
          <a:xfrm>
            <a:off x="415869" y="915693"/>
            <a:ext cx="4851046" cy="1368760"/>
          </a:xfrm>
          <a:prstGeom prst="rect">
            <a:avLst/>
          </a:prstGeom>
        </p:spPr>
      </p:pic>
      <p:sp>
        <p:nvSpPr>
          <p:cNvPr id="4" name="Oval 3"/>
          <p:cNvSpPr/>
          <p:nvPr/>
        </p:nvSpPr>
        <p:spPr>
          <a:xfrm>
            <a:off x="360511" y="11202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5400000">
            <a:off x="2140967" y="24057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6" name="Picture 5"/>
          <p:cNvPicPr>
            <a:picLocks noChangeAspect="1"/>
          </p:cNvPicPr>
          <p:nvPr/>
        </p:nvPicPr>
        <p:blipFill rotWithShape="1">
          <a:blip r:embed="rId4"/>
          <a:srcRect l="74774" t="71031" r="10203" b="6645"/>
          <a:stretch/>
        </p:blipFill>
        <p:spPr>
          <a:xfrm>
            <a:off x="1465353" y="3797789"/>
            <a:ext cx="1303867" cy="539261"/>
          </a:xfrm>
          <a:prstGeom prst="rect">
            <a:avLst/>
          </a:prstGeom>
        </p:spPr>
      </p:pic>
      <p:pic>
        <p:nvPicPr>
          <p:cNvPr id="7" name="Picture 6"/>
          <p:cNvPicPr>
            <a:picLocks noChangeAspect="1"/>
          </p:cNvPicPr>
          <p:nvPr/>
        </p:nvPicPr>
        <p:blipFill>
          <a:blip r:embed="rId5"/>
          <a:stretch>
            <a:fillRect/>
          </a:stretch>
        </p:blipFill>
        <p:spPr>
          <a:xfrm>
            <a:off x="312200" y="2544500"/>
            <a:ext cx="5496454" cy="1187546"/>
          </a:xfrm>
          <a:prstGeom prst="rect">
            <a:avLst/>
          </a:prstGeom>
        </p:spPr>
      </p:pic>
      <p:sp>
        <p:nvSpPr>
          <p:cNvPr id="8" name="Rounded Rectangle 7"/>
          <p:cNvSpPr/>
          <p:nvPr/>
        </p:nvSpPr>
        <p:spPr>
          <a:xfrm>
            <a:off x="1831410" y="26949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a:srcRect l="79718" t="52623"/>
          <a:stretch/>
        </p:blipFill>
        <p:spPr>
          <a:xfrm>
            <a:off x="3096960" y="3757279"/>
            <a:ext cx="1507740" cy="585707"/>
          </a:xfrm>
          <a:prstGeom prst="rect">
            <a:avLst/>
          </a:prstGeom>
        </p:spPr>
      </p:pic>
      <p:pic>
        <p:nvPicPr>
          <p:cNvPr id="10" name="Picture 9"/>
          <p:cNvPicPr>
            <a:picLocks noChangeAspect="1"/>
          </p:cNvPicPr>
          <p:nvPr/>
        </p:nvPicPr>
        <p:blipFill>
          <a:blip r:embed="rId7"/>
          <a:stretch>
            <a:fillRect/>
          </a:stretch>
        </p:blipFill>
        <p:spPr>
          <a:xfrm>
            <a:off x="593725" y="4630620"/>
            <a:ext cx="5311775" cy="1705092"/>
          </a:xfrm>
          <a:prstGeom prst="rect">
            <a:avLst/>
          </a:prstGeom>
        </p:spPr>
      </p:pic>
      <p:pic>
        <p:nvPicPr>
          <p:cNvPr id="11" name="Picture 10"/>
          <p:cNvPicPr>
            <a:picLocks noChangeAspect="1"/>
          </p:cNvPicPr>
          <p:nvPr/>
        </p:nvPicPr>
        <p:blipFill>
          <a:blip r:embed="rId8"/>
          <a:stretch>
            <a:fillRect/>
          </a:stretch>
        </p:blipFill>
        <p:spPr>
          <a:xfrm>
            <a:off x="7234739" y="1021236"/>
            <a:ext cx="4253752" cy="3615103"/>
          </a:xfrm>
          <a:prstGeom prst="rect">
            <a:avLst/>
          </a:prstGeom>
        </p:spPr>
      </p:pic>
      <p:sp>
        <p:nvSpPr>
          <p:cNvPr id="12" name="Rounded Rectangle 11"/>
          <p:cNvSpPr/>
          <p:nvPr/>
        </p:nvSpPr>
        <p:spPr>
          <a:xfrm>
            <a:off x="498530" y="4633275"/>
            <a:ext cx="5089470" cy="159091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06900" y="2696107"/>
            <a:ext cx="1181100" cy="902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9"/>
          <a:stretch>
            <a:fillRect/>
          </a:stretch>
        </p:blipFill>
        <p:spPr>
          <a:xfrm>
            <a:off x="5683195" y="5401634"/>
            <a:ext cx="6394505" cy="726897"/>
          </a:xfrm>
          <a:prstGeom prst="rect">
            <a:avLst/>
          </a:prstGeom>
        </p:spPr>
      </p:pic>
      <p:sp>
        <p:nvSpPr>
          <p:cNvPr id="16" name="Rounded Rectangle 15"/>
          <p:cNvSpPr/>
          <p:nvPr/>
        </p:nvSpPr>
        <p:spPr>
          <a:xfrm>
            <a:off x="2036856" y="1187579"/>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5206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pic>
        <p:nvPicPr>
          <p:cNvPr id="4" name="Picture 3"/>
          <p:cNvPicPr>
            <a:picLocks noChangeAspect="1"/>
          </p:cNvPicPr>
          <p:nvPr/>
        </p:nvPicPr>
        <p:blipFill>
          <a:blip r:embed="rId3"/>
          <a:stretch>
            <a:fillRect/>
          </a:stretch>
        </p:blipFill>
        <p:spPr>
          <a:xfrm>
            <a:off x="458310" y="2186170"/>
            <a:ext cx="4781550" cy="1466850"/>
          </a:xfrm>
          <a:prstGeom prst="rect">
            <a:avLst/>
          </a:prstGeom>
        </p:spPr>
      </p:pic>
      <p:pic>
        <p:nvPicPr>
          <p:cNvPr id="5" name="Picture 4"/>
          <p:cNvPicPr>
            <a:picLocks noChangeAspect="1"/>
          </p:cNvPicPr>
          <p:nvPr/>
        </p:nvPicPr>
        <p:blipFill>
          <a:blip r:embed="rId4"/>
          <a:stretch>
            <a:fillRect/>
          </a:stretch>
        </p:blipFill>
        <p:spPr>
          <a:xfrm>
            <a:off x="593669" y="3512843"/>
            <a:ext cx="4851046" cy="1368760"/>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3669" y="242879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593669" y="5355493"/>
            <a:ext cx="10595031" cy="1187575"/>
          </a:xfrm>
          <a:prstGeom prst="rect">
            <a:avLst/>
          </a:prstGeom>
          <a:ln>
            <a:solidFill>
              <a:srgbClr val="FF0000"/>
            </a:solidFill>
          </a:ln>
        </p:spPr>
      </p:pic>
      <p:pic>
        <p:nvPicPr>
          <p:cNvPr id="12" name="Picture 11"/>
          <p:cNvPicPr>
            <a:picLocks noChangeAspect="1"/>
          </p:cNvPicPr>
          <p:nvPr/>
        </p:nvPicPr>
        <p:blipFill>
          <a:blip r:embed="rId6"/>
          <a:stretch>
            <a:fillRect/>
          </a:stretch>
        </p:blipFill>
        <p:spPr>
          <a:xfrm>
            <a:off x="5236552" y="3001668"/>
            <a:ext cx="6523648" cy="1151232"/>
          </a:xfrm>
          <a:prstGeom prst="rect">
            <a:avLst/>
          </a:prstGeom>
          <a:ln>
            <a:solidFill>
              <a:schemeClr val="accent1"/>
            </a:solidFill>
          </a:ln>
        </p:spPr>
      </p:pic>
      <p:sp>
        <p:nvSpPr>
          <p:cNvPr id="13" name="Oval 12"/>
          <p:cNvSpPr/>
          <p:nvPr/>
        </p:nvSpPr>
        <p:spPr>
          <a:xfrm>
            <a:off x="3530600" y="1179309"/>
            <a:ext cx="1377950" cy="104421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383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65469"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3713" y="2649933"/>
            <a:ext cx="7342188" cy="3722291"/>
          </a:xfrm>
          <a:prstGeom prst="rect">
            <a:avLst/>
          </a:prstGeom>
        </p:spPr>
      </p:pic>
    </p:spTree>
    <p:extLst>
      <p:ext uri="{BB962C8B-B14F-4D97-AF65-F5344CB8AC3E}">
        <p14:creationId xmlns:p14="http://schemas.microsoft.com/office/powerpoint/2010/main" val="4053513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Supervised Neural Networks</a:t>
            </a:r>
            <a:endParaRPr lang="en-US" dirty="0"/>
          </a:p>
        </p:txBody>
      </p:sp>
      <p:sp>
        <p:nvSpPr>
          <p:cNvPr id="4" name="Rectangle 3"/>
          <p:cNvSpPr/>
          <p:nvPr/>
        </p:nvSpPr>
        <p:spPr>
          <a:xfrm>
            <a:off x="3467100" y="1409700"/>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Learn (Input, Output)</a:t>
            </a:r>
          </a:p>
          <a:p>
            <a:pPr algn="ctr"/>
            <a:r>
              <a:rPr lang="en-US" sz="3600" b="1" dirty="0" smtClean="0">
                <a:solidFill>
                  <a:schemeClr val="accent6"/>
                </a:solidFill>
              </a:rPr>
              <a:t>updates internal state</a:t>
            </a:r>
            <a:endParaRPr lang="en-US" sz="3600" b="1" dirty="0">
              <a:solidFill>
                <a:schemeClr val="accent6"/>
              </a:solidFill>
            </a:endParaRPr>
          </a:p>
        </p:txBody>
      </p:sp>
      <p:cxnSp>
        <p:nvCxnSpPr>
          <p:cNvPr id="6" name="Straight Arrow Connector 5"/>
          <p:cNvCxnSpPr/>
          <p:nvPr/>
        </p:nvCxnSpPr>
        <p:spPr>
          <a:xfrm>
            <a:off x="12700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88138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467100" y="4122422"/>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accent6"/>
                </a:solidFill>
              </a:rPr>
              <a:t>updates internal state</a:t>
            </a:r>
          </a:p>
          <a:p>
            <a:pPr algn="ctr"/>
            <a:r>
              <a:rPr lang="en-US" sz="3600" b="1" dirty="0" smtClean="0">
                <a:solidFill>
                  <a:schemeClr val="tx2"/>
                </a:solidFill>
              </a:rPr>
              <a:t>Predict from (inputs)</a:t>
            </a:r>
            <a:endParaRPr lang="en-US" sz="3600" b="1" dirty="0">
              <a:solidFill>
                <a:schemeClr val="tx2"/>
              </a:solidFill>
            </a:endParaRPr>
          </a:p>
        </p:txBody>
      </p:sp>
      <p:cxnSp>
        <p:nvCxnSpPr>
          <p:cNvPr id="10" name="Straight Arrow Connector 9"/>
          <p:cNvCxnSpPr/>
          <p:nvPr/>
        </p:nvCxnSpPr>
        <p:spPr>
          <a:xfrm>
            <a:off x="12700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8138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11300" y="151472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3" name="TextBox 12"/>
          <p:cNvSpPr txBox="1"/>
          <p:nvPr/>
        </p:nvSpPr>
        <p:spPr>
          <a:xfrm>
            <a:off x="8985250" y="157149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
        <p:nvSpPr>
          <p:cNvPr id="15" name="TextBox 14"/>
          <p:cNvSpPr txBox="1"/>
          <p:nvPr/>
        </p:nvSpPr>
        <p:spPr>
          <a:xfrm>
            <a:off x="1511300" y="433501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6" name="TextBox 15"/>
          <p:cNvSpPr txBox="1"/>
          <p:nvPr/>
        </p:nvSpPr>
        <p:spPr>
          <a:xfrm>
            <a:off x="8985250" y="439178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Tree>
    <p:extLst>
      <p:ext uri="{BB962C8B-B14F-4D97-AF65-F5344CB8AC3E}">
        <p14:creationId xmlns:p14="http://schemas.microsoft.com/office/powerpoint/2010/main" val="8398821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Complete One Iteration (Forward and Back Propagation)</a:t>
            </a:r>
            <a:endParaRPr lang="en-US" dirty="0"/>
          </a:p>
        </p:txBody>
      </p:sp>
      <p:pic>
        <p:nvPicPr>
          <p:cNvPr id="3" name="Picture 2"/>
          <p:cNvPicPr>
            <a:picLocks noChangeAspect="1"/>
          </p:cNvPicPr>
          <p:nvPr/>
        </p:nvPicPr>
        <p:blipFill>
          <a:blip r:embed="rId2"/>
          <a:stretch>
            <a:fillRect/>
          </a:stretch>
        </p:blipFill>
        <p:spPr>
          <a:xfrm>
            <a:off x="0" y="5210914"/>
            <a:ext cx="8164672" cy="1558514"/>
          </a:xfrm>
          <a:prstGeom prst="rect">
            <a:avLst/>
          </a:prstGeom>
        </p:spPr>
      </p:pic>
      <p:pic>
        <p:nvPicPr>
          <p:cNvPr id="4" name="Picture 3"/>
          <p:cNvPicPr>
            <a:picLocks noChangeAspect="1"/>
          </p:cNvPicPr>
          <p:nvPr/>
        </p:nvPicPr>
        <p:blipFill>
          <a:blip r:embed="rId3"/>
          <a:stretch>
            <a:fillRect/>
          </a:stretch>
        </p:blipFill>
        <p:spPr>
          <a:xfrm>
            <a:off x="241300" y="948628"/>
            <a:ext cx="8016875" cy="4262286"/>
          </a:xfrm>
          <a:prstGeom prst="rect">
            <a:avLst/>
          </a:prstGeom>
        </p:spPr>
      </p:pic>
      <p:pic>
        <p:nvPicPr>
          <p:cNvPr id="5" name="Picture 4"/>
          <p:cNvPicPr>
            <a:picLocks noChangeAspect="1"/>
          </p:cNvPicPr>
          <p:nvPr/>
        </p:nvPicPr>
        <p:blipFill>
          <a:blip r:embed="rId4"/>
          <a:stretch>
            <a:fillRect/>
          </a:stretch>
        </p:blipFill>
        <p:spPr>
          <a:xfrm>
            <a:off x="4478497" y="2544145"/>
            <a:ext cx="7372350" cy="2492992"/>
          </a:xfrm>
          <a:prstGeom prst="rect">
            <a:avLst/>
          </a:prstGeom>
        </p:spPr>
      </p:pic>
    </p:spTree>
    <p:extLst>
      <p:ext uri="{BB962C8B-B14F-4D97-AF65-F5344CB8AC3E}">
        <p14:creationId xmlns:p14="http://schemas.microsoft.com/office/powerpoint/2010/main" val="10657401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Another Example: A </a:t>
            </a:r>
            <a:r>
              <a:rPr lang="en-US" dirty="0"/>
              <a:t>Step-by-step Forward and Backward </a:t>
            </a:r>
            <a:r>
              <a:rPr lang="en-US" dirty="0" smtClean="0"/>
              <a:t>Propagation</a:t>
            </a:r>
            <a:endParaRPr lang="en-US" dirty="0"/>
          </a:p>
        </p:txBody>
      </p:sp>
      <p:pic>
        <p:nvPicPr>
          <p:cNvPr id="3" name="Picture 2"/>
          <p:cNvPicPr>
            <a:picLocks noChangeAspect="1"/>
          </p:cNvPicPr>
          <p:nvPr/>
        </p:nvPicPr>
        <p:blipFill rotWithShape="1">
          <a:blip r:embed="rId2"/>
          <a:srcRect l="2340" t="3634"/>
          <a:stretch/>
        </p:blipFill>
        <p:spPr>
          <a:xfrm>
            <a:off x="0" y="1137367"/>
            <a:ext cx="9277428" cy="5359967"/>
          </a:xfrm>
          <a:prstGeom prst="rect">
            <a:avLst/>
          </a:prstGeom>
        </p:spPr>
      </p:pic>
      <p:sp>
        <p:nvSpPr>
          <p:cNvPr id="4" name="TextBox 3"/>
          <p:cNvSpPr txBox="1"/>
          <p:nvPr/>
        </p:nvSpPr>
        <p:spPr>
          <a:xfrm>
            <a:off x="8145246" y="1391912"/>
            <a:ext cx="5391150"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hidden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hidden neuron in each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Different activation functions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 Three output</a:t>
            </a:r>
            <a:endParaRPr lang="en-US" dirty="0">
              <a:latin typeface="Arial" pitchFamily="34" charset="0"/>
              <a:cs typeface="Arial" pitchFamily="34" charset="0"/>
            </a:endParaRPr>
          </a:p>
        </p:txBody>
      </p:sp>
      <p:sp>
        <p:nvSpPr>
          <p:cNvPr id="5" name="Rectangle 4"/>
          <p:cNvSpPr/>
          <p:nvPr/>
        </p:nvSpPr>
        <p:spPr>
          <a:xfrm>
            <a:off x="506931" y="6293618"/>
            <a:ext cx="10658374" cy="369332"/>
          </a:xfrm>
          <a:prstGeom prst="rect">
            <a:avLst/>
          </a:prstGeom>
        </p:spPr>
        <p:txBody>
          <a:bodyPr wrap="square">
            <a:spAutoFit/>
          </a:bodyPr>
          <a:lstStyle/>
          <a:p>
            <a:r>
              <a:rPr lang="en-US" dirty="0">
                <a:hlinkClick r:id="rId3"/>
              </a:rPr>
              <a:t>https://medium.com/@</a:t>
            </a:r>
            <a:r>
              <a:rPr lang="en-US" dirty="0" smtClean="0">
                <a:hlinkClick r:id="rId3"/>
              </a:rPr>
              <a:t>14prakash/back-propagation-is-very-simple-who-made-it-complicated-97b794c97e5c</a:t>
            </a:r>
            <a:r>
              <a:rPr lang="en-US" dirty="0" smtClean="0"/>
              <a:t> </a:t>
            </a:r>
            <a:endParaRPr lang="en-US" dirty="0"/>
          </a:p>
        </p:txBody>
      </p:sp>
      <p:pic>
        <p:nvPicPr>
          <p:cNvPr id="6" name="Picture 5"/>
          <p:cNvPicPr>
            <a:picLocks noChangeAspect="1"/>
          </p:cNvPicPr>
          <p:nvPr/>
        </p:nvPicPr>
        <p:blipFill>
          <a:blip r:embed="rId4"/>
          <a:stretch>
            <a:fillRect/>
          </a:stretch>
        </p:blipFill>
        <p:spPr>
          <a:xfrm>
            <a:off x="8182698" y="4474260"/>
            <a:ext cx="3890227" cy="1291540"/>
          </a:xfrm>
          <a:prstGeom prst="rect">
            <a:avLst/>
          </a:prstGeom>
        </p:spPr>
      </p:pic>
    </p:spTree>
    <p:extLst>
      <p:ext uri="{BB962C8B-B14F-4D97-AF65-F5344CB8AC3E}">
        <p14:creationId xmlns:p14="http://schemas.microsoft.com/office/powerpoint/2010/main" val="42889477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Derivatives of Activation Functions</a:t>
            </a:r>
            <a:endParaRPr lang="en-US" dirty="0"/>
          </a:p>
        </p:txBody>
      </p:sp>
      <p:pic>
        <p:nvPicPr>
          <p:cNvPr id="3" name="Picture 2"/>
          <p:cNvPicPr>
            <a:picLocks noChangeAspect="1"/>
          </p:cNvPicPr>
          <p:nvPr/>
        </p:nvPicPr>
        <p:blipFill>
          <a:blip r:embed="rId2"/>
          <a:stretch>
            <a:fillRect/>
          </a:stretch>
        </p:blipFill>
        <p:spPr>
          <a:xfrm>
            <a:off x="241300" y="1112538"/>
            <a:ext cx="4530621" cy="2631634"/>
          </a:xfrm>
          <a:prstGeom prst="rect">
            <a:avLst/>
          </a:prstGeom>
        </p:spPr>
      </p:pic>
      <p:pic>
        <p:nvPicPr>
          <p:cNvPr id="4" name="Picture 3"/>
          <p:cNvPicPr>
            <a:picLocks noChangeAspect="1"/>
          </p:cNvPicPr>
          <p:nvPr/>
        </p:nvPicPr>
        <p:blipFill>
          <a:blip r:embed="rId3"/>
          <a:stretch>
            <a:fillRect/>
          </a:stretch>
        </p:blipFill>
        <p:spPr>
          <a:xfrm>
            <a:off x="391819" y="3917312"/>
            <a:ext cx="4229582" cy="2741396"/>
          </a:xfrm>
          <a:prstGeom prst="rect">
            <a:avLst/>
          </a:prstGeom>
        </p:spPr>
      </p:pic>
      <p:pic>
        <p:nvPicPr>
          <p:cNvPr id="5" name="Picture 4"/>
          <p:cNvPicPr>
            <a:picLocks noChangeAspect="1"/>
          </p:cNvPicPr>
          <p:nvPr/>
        </p:nvPicPr>
        <p:blipFill>
          <a:blip r:embed="rId4"/>
          <a:stretch>
            <a:fillRect/>
          </a:stretch>
        </p:blipFill>
        <p:spPr>
          <a:xfrm>
            <a:off x="6190568" y="2342812"/>
            <a:ext cx="5339642" cy="2693574"/>
          </a:xfrm>
          <a:prstGeom prst="rect">
            <a:avLst/>
          </a:prstGeom>
        </p:spPr>
      </p:pic>
    </p:spTree>
    <p:extLst>
      <p:ext uri="{BB962C8B-B14F-4D97-AF65-F5344CB8AC3E}">
        <p14:creationId xmlns:p14="http://schemas.microsoft.com/office/powerpoint/2010/main" val="32685221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Initializing Network</a:t>
            </a:r>
            <a:endParaRPr lang="en-US" dirty="0"/>
          </a:p>
        </p:txBody>
      </p:sp>
      <p:pic>
        <p:nvPicPr>
          <p:cNvPr id="3" name="Picture 2"/>
          <p:cNvPicPr>
            <a:picLocks noChangeAspect="1"/>
          </p:cNvPicPr>
          <p:nvPr/>
        </p:nvPicPr>
        <p:blipFill rotWithShape="1">
          <a:blip r:embed="rId2"/>
          <a:srcRect l="2340" t="3634"/>
          <a:stretch/>
        </p:blipFill>
        <p:spPr>
          <a:xfrm>
            <a:off x="0" y="1562817"/>
            <a:ext cx="7912315" cy="4571283"/>
          </a:xfrm>
          <a:prstGeom prst="rect">
            <a:avLst/>
          </a:prstGeom>
        </p:spPr>
      </p:pic>
      <p:pic>
        <p:nvPicPr>
          <p:cNvPr id="4" name="Picture 3"/>
          <p:cNvPicPr>
            <a:picLocks noChangeAspect="1"/>
          </p:cNvPicPr>
          <p:nvPr/>
        </p:nvPicPr>
        <p:blipFill>
          <a:blip r:embed="rId3"/>
          <a:stretch>
            <a:fillRect/>
          </a:stretch>
        </p:blipFill>
        <p:spPr>
          <a:xfrm>
            <a:off x="7170738" y="1562817"/>
            <a:ext cx="4674910" cy="3525838"/>
          </a:xfrm>
          <a:prstGeom prst="rect">
            <a:avLst/>
          </a:prstGeom>
        </p:spPr>
      </p:pic>
    </p:spTree>
    <p:extLst>
      <p:ext uri="{BB962C8B-B14F-4D97-AF65-F5344CB8AC3E}">
        <p14:creationId xmlns:p14="http://schemas.microsoft.com/office/powerpoint/2010/main" val="38152898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Forward Propagation: Layer-1</a:t>
            </a:r>
            <a:endParaRPr lang="en-US" dirty="0"/>
          </a:p>
        </p:txBody>
      </p:sp>
      <p:pic>
        <p:nvPicPr>
          <p:cNvPr id="3" name="Picture 2"/>
          <p:cNvPicPr>
            <a:picLocks noChangeAspect="1"/>
          </p:cNvPicPr>
          <p:nvPr/>
        </p:nvPicPr>
        <p:blipFill rotWithShape="1">
          <a:blip r:embed="rId2"/>
          <a:srcRect t="12953"/>
          <a:stretch/>
        </p:blipFill>
        <p:spPr>
          <a:xfrm>
            <a:off x="241301" y="1739266"/>
            <a:ext cx="6012297" cy="3711574"/>
          </a:xfrm>
          <a:prstGeom prst="rect">
            <a:avLst/>
          </a:prstGeom>
        </p:spPr>
      </p:pic>
      <p:pic>
        <p:nvPicPr>
          <p:cNvPr id="8" name="Picture 7"/>
          <p:cNvPicPr>
            <a:picLocks noChangeAspect="1"/>
          </p:cNvPicPr>
          <p:nvPr/>
        </p:nvPicPr>
        <p:blipFill>
          <a:blip r:embed="rId3"/>
          <a:stretch>
            <a:fillRect/>
          </a:stretch>
        </p:blipFill>
        <p:spPr>
          <a:xfrm>
            <a:off x="6476182" y="1206997"/>
            <a:ext cx="4894926" cy="5231678"/>
          </a:xfrm>
          <a:prstGeom prst="rect">
            <a:avLst/>
          </a:prstGeom>
        </p:spPr>
      </p:pic>
    </p:spTree>
    <p:extLst>
      <p:ext uri="{BB962C8B-B14F-4D97-AF65-F5344CB8AC3E}">
        <p14:creationId xmlns:p14="http://schemas.microsoft.com/office/powerpoint/2010/main" val="37042638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Layer-2</a:t>
            </a:r>
            <a:endParaRPr lang="en-US" dirty="0"/>
          </a:p>
        </p:txBody>
      </p:sp>
      <p:pic>
        <p:nvPicPr>
          <p:cNvPr id="3" name="Picture 2"/>
          <p:cNvPicPr>
            <a:picLocks noChangeAspect="1"/>
          </p:cNvPicPr>
          <p:nvPr/>
        </p:nvPicPr>
        <p:blipFill>
          <a:blip r:embed="rId2"/>
          <a:stretch>
            <a:fillRect/>
          </a:stretch>
        </p:blipFill>
        <p:spPr>
          <a:xfrm>
            <a:off x="775385" y="1828152"/>
            <a:ext cx="4945174" cy="3712464"/>
          </a:xfrm>
          <a:prstGeom prst="rect">
            <a:avLst/>
          </a:prstGeom>
        </p:spPr>
      </p:pic>
      <p:pic>
        <p:nvPicPr>
          <p:cNvPr id="4" name="Picture 3"/>
          <p:cNvPicPr>
            <a:picLocks noChangeAspect="1"/>
          </p:cNvPicPr>
          <p:nvPr/>
        </p:nvPicPr>
        <p:blipFill>
          <a:blip r:embed="rId3"/>
          <a:stretch>
            <a:fillRect/>
          </a:stretch>
        </p:blipFill>
        <p:spPr>
          <a:xfrm>
            <a:off x="6221894" y="1165488"/>
            <a:ext cx="5064723" cy="5238512"/>
          </a:xfrm>
          <a:prstGeom prst="rect">
            <a:avLst/>
          </a:prstGeom>
        </p:spPr>
      </p:pic>
    </p:spTree>
    <p:extLst>
      <p:ext uri="{BB962C8B-B14F-4D97-AF65-F5344CB8AC3E}">
        <p14:creationId xmlns:p14="http://schemas.microsoft.com/office/powerpoint/2010/main" val="18388588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Layer-3</a:t>
            </a:r>
            <a:endParaRPr lang="en-US" dirty="0"/>
          </a:p>
        </p:txBody>
      </p:sp>
      <p:pic>
        <p:nvPicPr>
          <p:cNvPr id="4" name="Picture 3"/>
          <p:cNvPicPr>
            <a:picLocks noChangeAspect="1"/>
          </p:cNvPicPr>
          <p:nvPr/>
        </p:nvPicPr>
        <p:blipFill rotWithShape="1">
          <a:blip r:embed="rId2"/>
          <a:srcRect t="12764"/>
          <a:stretch/>
        </p:blipFill>
        <p:spPr>
          <a:xfrm>
            <a:off x="241300" y="1547446"/>
            <a:ext cx="5887050" cy="3876327"/>
          </a:xfrm>
          <a:prstGeom prst="rect">
            <a:avLst/>
          </a:prstGeom>
        </p:spPr>
      </p:pic>
      <p:pic>
        <p:nvPicPr>
          <p:cNvPr id="5" name="Picture 4"/>
          <p:cNvPicPr>
            <a:picLocks noChangeAspect="1"/>
          </p:cNvPicPr>
          <p:nvPr/>
        </p:nvPicPr>
        <p:blipFill>
          <a:blip r:embed="rId3"/>
          <a:stretch>
            <a:fillRect/>
          </a:stretch>
        </p:blipFill>
        <p:spPr>
          <a:xfrm>
            <a:off x="6448425" y="1050925"/>
            <a:ext cx="5413874" cy="5486400"/>
          </a:xfrm>
          <a:prstGeom prst="rect">
            <a:avLst/>
          </a:prstGeom>
        </p:spPr>
      </p:pic>
    </p:spTree>
    <p:extLst>
      <p:ext uri="{BB962C8B-B14F-4D97-AF65-F5344CB8AC3E}">
        <p14:creationId xmlns:p14="http://schemas.microsoft.com/office/powerpoint/2010/main" val="18552375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160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a:blip r:embed="rId4"/>
          <a:stretch>
            <a:fillRect/>
          </a:stretch>
        </p:blipFill>
        <p:spPr>
          <a:xfrm>
            <a:off x="5856185" y="2781639"/>
            <a:ext cx="5357741" cy="3657600"/>
          </a:xfrm>
          <a:prstGeom prst="rect">
            <a:avLst/>
          </a:prstGeom>
        </p:spPr>
      </p:pic>
    </p:spTree>
    <p:extLst>
      <p:ext uri="{BB962C8B-B14F-4D97-AF65-F5344CB8AC3E}">
        <p14:creationId xmlns:p14="http://schemas.microsoft.com/office/powerpoint/2010/main" val="11822258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6" name="Picture 5"/>
          <p:cNvPicPr>
            <a:picLocks noChangeAspect="1"/>
          </p:cNvPicPr>
          <p:nvPr/>
        </p:nvPicPr>
        <p:blipFill>
          <a:blip r:embed="rId4"/>
          <a:stretch>
            <a:fillRect/>
          </a:stretch>
        </p:blipFill>
        <p:spPr>
          <a:xfrm>
            <a:off x="5816816" y="2050127"/>
            <a:ext cx="5386989" cy="4456552"/>
          </a:xfrm>
          <a:prstGeom prst="rect">
            <a:avLst/>
          </a:prstGeom>
        </p:spPr>
      </p:pic>
    </p:spTree>
    <p:extLst>
      <p:ext uri="{BB962C8B-B14F-4D97-AF65-F5344CB8AC3E}">
        <p14:creationId xmlns:p14="http://schemas.microsoft.com/office/powerpoint/2010/main" val="116712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Gradient Descent</a:t>
            </a:r>
            <a:endParaRPr lang="en-US" dirty="0"/>
          </a:p>
        </p:txBody>
      </p:sp>
      <p:sp>
        <p:nvSpPr>
          <p:cNvPr id="3" name="Rectangle 2"/>
          <p:cNvSpPr/>
          <p:nvPr/>
        </p:nvSpPr>
        <p:spPr>
          <a:xfrm>
            <a:off x="241300" y="1162726"/>
            <a:ext cx="11653520" cy="225106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t>Gradient descent is an iterative machine learning optimization algorithm to </a:t>
            </a:r>
            <a:r>
              <a:rPr lang="en-US" sz="2400" b="1" u="sng" dirty="0">
                <a:solidFill>
                  <a:srgbClr val="FF0000"/>
                </a:solidFill>
              </a:rPr>
              <a:t>reduce the cost function </a:t>
            </a:r>
            <a:r>
              <a:rPr lang="en-US" sz="2400" dirty="0"/>
              <a:t>so that we have models that makes accurate predictions</a:t>
            </a:r>
            <a:r>
              <a:rPr lang="en-US" sz="2400" dirty="0" smtClean="0"/>
              <a:t>.</a:t>
            </a:r>
          </a:p>
          <a:p>
            <a:pPr marL="342900" indent="-342900">
              <a:lnSpc>
                <a:spcPct val="150000"/>
              </a:lnSpc>
              <a:buFont typeface="Arial" panose="020B0604020202020204" pitchFamily="34" charset="0"/>
              <a:buChar char="•"/>
            </a:pPr>
            <a:r>
              <a:rPr lang="en-US" sz="2400" dirty="0" smtClean="0"/>
              <a:t>Cost function(J) </a:t>
            </a:r>
            <a:r>
              <a:rPr lang="en-US" sz="2400" dirty="0"/>
              <a:t>or </a:t>
            </a:r>
            <a:r>
              <a:rPr lang="en-US" sz="2400" dirty="0" smtClean="0"/>
              <a:t>loss </a:t>
            </a:r>
            <a:r>
              <a:rPr lang="en-US" sz="2400" dirty="0"/>
              <a:t>function measures </a:t>
            </a:r>
            <a:r>
              <a:rPr lang="en-US" sz="2400" b="1" u="sng" dirty="0">
                <a:solidFill>
                  <a:srgbClr val="FF0000"/>
                </a:solidFill>
              </a:rPr>
              <a:t>the difference between the actual output and predicted output </a:t>
            </a:r>
            <a:r>
              <a:rPr lang="en-US" sz="2400" dirty="0"/>
              <a:t>from the model. </a:t>
            </a:r>
          </a:p>
        </p:txBody>
      </p:sp>
      <mc:AlternateContent xmlns:mc="http://schemas.openxmlformats.org/markup-compatibility/2006" xmlns:a14="http://schemas.microsoft.com/office/drawing/2010/main">
        <mc:Choice Requires="a14">
          <p:sp>
            <p:nvSpPr>
              <p:cNvPr id="6" name="TextBox 5"/>
              <p:cNvSpPr txBox="1"/>
              <p:nvPr/>
            </p:nvSpPr>
            <p:spPr>
              <a:xfrm>
                <a:off x="5464506" y="4201855"/>
                <a:ext cx="4493538" cy="1209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Arial" pitchFamily="34" charset="0"/>
                            </a:rPr>
                          </m:ctrlPr>
                        </m:sSubPr>
                        <m:e>
                          <m:r>
                            <a:rPr lang="en-US" sz="3600" i="1" smtClean="0">
                              <a:latin typeface="Cambria Math" panose="02040503050406030204" pitchFamily="18" charset="0"/>
                              <a:ea typeface="Cambria Math" panose="02040503050406030204" pitchFamily="18" charset="0"/>
                              <a:cs typeface="Arial" pitchFamily="34" charset="0"/>
                            </a:rPr>
                            <m:t>𝜃</m:t>
                          </m:r>
                        </m:e>
                        <m:sub>
                          <m:r>
                            <a:rPr lang="en-US" sz="3600" b="0" i="1" smtClean="0">
                              <a:latin typeface="Cambria Math" panose="02040503050406030204" pitchFamily="18" charset="0"/>
                              <a:cs typeface="Arial" pitchFamily="34" charset="0"/>
                            </a:rPr>
                            <m:t>𝑗</m:t>
                          </m:r>
                          <m:r>
                            <a:rPr lang="en-US" sz="3600" b="0" i="1" smtClean="0">
                              <a:latin typeface="Cambria Math" panose="02040503050406030204" pitchFamily="18" charset="0"/>
                              <a:cs typeface="Arial" pitchFamily="34" charset="0"/>
                            </a:rPr>
                            <m:t>+1</m:t>
                          </m:r>
                        </m:sub>
                      </m:sSub>
                      <m:r>
                        <a:rPr lang="en-US" sz="3600" i="1" smtClean="0">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𝛼</m:t>
                      </m:r>
                      <m:f>
                        <m:fPr>
                          <m:ctrlPr>
                            <a:rPr lang="en-US" sz="3600" b="0" i="1" smtClean="0">
                              <a:latin typeface="Cambria Math" panose="02040503050406030204" pitchFamily="18" charset="0"/>
                              <a:ea typeface="Cambria Math" panose="02040503050406030204" pitchFamily="18" charset="0"/>
                              <a:cs typeface="Arial" pitchFamily="34" charset="0"/>
                            </a:rPr>
                          </m:ctrlPr>
                        </m:fPr>
                        <m:num>
                          <m:r>
                            <a:rPr lang="en-US" sz="3600" b="0" i="1" smtClean="0">
                              <a:latin typeface="Cambria Math" panose="02040503050406030204" pitchFamily="18" charset="0"/>
                              <a:ea typeface="Cambria Math" panose="02040503050406030204" pitchFamily="18" charset="0"/>
                              <a:cs typeface="Arial" pitchFamily="34" charset="0"/>
                            </a:rPr>
                            <m:t>𝜕</m:t>
                          </m:r>
                        </m:num>
                        <m:den>
                          <m:r>
                            <a:rPr lang="en-US" sz="3600" i="1">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den>
                      </m:f>
                      <m:r>
                        <a:rPr lang="en-US" sz="3600" b="0" i="1" smtClean="0">
                          <a:latin typeface="Cambria Math" panose="02040503050406030204" pitchFamily="18" charset="0"/>
                          <a:ea typeface="Cambria Math" panose="02040503050406030204" pitchFamily="18" charset="0"/>
                          <a:cs typeface="Arial" pitchFamily="34" charset="0"/>
                        </a:rPr>
                        <m:t>𝐽</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𝜃</m:t>
                      </m:r>
                      <m:r>
                        <a:rPr lang="en-US" sz="3600" b="0" i="1" smtClean="0">
                          <a:latin typeface="Cambria Math" panose="02040503050406030204" pitchFamily="18" charset="0"/>
                          <a:ea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464506" y="4201855"/>
                <a:ext cx="4493538" cy="1209690"/>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881062" y="4454566"/>
            <a:ext cx="3584258" cy="646331"/>
          </a:xfrm>
          <a:prstGeom prst="rect">
            <a:avLst/>
          </a:prstGeom>
        </p:spPr>
        <p:txBody>
          <a:bodyPr wrap="square">
            <a:spAutoFit/>
          </a:bodyPr>
          <a:lstStyle/>
          <a:p>
            <a:pPr>
              <a:lnSpc>
                <a:spcPct val="150000"/>
              </a:lnSpc>
            </a:pPr>
            <a:r>
              <a:rPr lang="en-US" sz="2400" b="1" dirty="0" smtClean="0"/>
              <a:t>Repeat until convergence</a:t>
            </a:r>
            <a:endParaRPr lang="en-US" sz="2400" b="1" dirty="0"/>
          </a:p>
        </p:txBody>
      </p:sp>
    </p:spTree>
    <p:extLst>
      <p:ext uri="{BB962C8B-B14F-4D97-AF65-F5344CB8AC3E}">
        <p14:creationId xmlns:p14="http://schemas.microsoft.com/office/powerpoint/2010/main" val="10392275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rotWithShape="1">
          <a:blip r:embed="rId4"/>
          <a:srcRect b="77542"/>
          <a:stretch/>
        </p:blipFill>
        <p:spPr>
          <a:xfrm>
            <a:off x="5543738" y="4920480"/>
            <a:ext cx="6324206" cy="1685947"/>
          </a:xfrm>
          <a:prstGeom prst="rect">
            <a:avLst/>
          </a:prstGeom>
        </p:spPr>
      </p:pic>
      <p:pic>
        <p:nvPicPr>
          <p:cNvPr id="7" name="Picture 6"/>
          <p:cNvPicPr>
            <a:picLocks noChangeAspect="1"/>
          </p:cNvPicPr>
          <p:nvPr/>
        </p:nvPicPr>
        <p:blipFill rotWithShape="1">
          <a:blip r:embed="rId4"/>
          <a:srcRect l="23392" t="33398" r="44477" b="44372"/>
          <a:stretch/>
        </p:blipFill>
        <p:spPr>
          <a:xfrm>
            <a:off x="6145756" y="2289869"/>
            <a:ext cx="2364475" cy="1941862"/>
          </a:xfrm>
          <a:prstGeom prst="rect">
            <a:avLst/>
          </a:prstGeom>
        </p:spPr>
      </p:pic>
      <p:pic>
        <p:nvPicPr>
          <p:cNvPr id="8" name="Picture 7"/>
          <p:cNvPicPr>
            <a:picLocks noChangeAspect="1"/>
          </p:cNvPicPr>
          <p:nvPr/>
        </p:nvPicPr>
        <p:blipFill rotWithShape="1">
          <a:blip r:embed="rId4"/>
          <a:srcRect l="23392" t="54925" r="44477" b="6926"/>
          <a:stretch/>
        </p:blipFill>
        <p:spPr>
          <a:xfrm>
            <a:off x="9112250" y="1155699"/>
            <a:ext cx="2451100" cy="3454519"/>
          </a:xfrm>
          <a:prstGeom prst="rect">
            <a:avLst/>
          </a:prstGeom>
        </p:spPr>
      </p:pic>
    </p:spTree>
    <p:extLst>
      <p:ext uri="{BB962C8B-B14F-4D97-AF65-F5344CB8AC3E}">
        <p14:creationId xmlns:p14="http://schemas.microsoft.com/office/powerpoint/2010/main" val="4031379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rotWithShape="1">
          <a:blip r:embed="rId2"/>
          <a:srcRect t="60198"/>
          <a:stretch/>
        </p:blipFill>
        <p:spPr>
          <a:xfrm>
            <a:off x="241300" y="2878824"/>
            <a:ext cx="6707076" cy="1822450"/>
          </a:xfrm>
          <a:prstGeom prst="rect">
            <a:avLst/>
          </a:prstGeom>
        </p:spPr>
      </p:pic>
      <p:pic>
        <p:nvPicPr>
          <p:cNvPr id="4" name="Picture 3"/>
          <p:cNvPicPr>
            <a:picLocks noChangeAspect="1"/>
          </p:cNvPicPr>
          <p:nvPr/>
        </p:nvPicPr>
        <p:blipFill rotWithShape="1">
          <a:blip r:embed="rId3"/>
          <a:srcRect l="4091" t="58440" b="9223"/>
          <a:stretch/>
        </p:blipFill>
        <p:spPr>
          <a:xfrm>
            <a:off x="6810410" y="3153469"/>
            <a:ext cx="5381590" cy="1501082"/>
          </a:xfrm>
          <a:prstGeom prst="rect">
            <a:avLst/>
          </a:prstGeom>
        </p:spPr>
      </p:pic>
      <p:pic>
        <p:nvPicPr>
          <p:cNvPr id="5" name="Picture 4"/>
          <p:cNvPicPr>
            <a:picLocks noChangeAspect="1"/>
          </p:cNvPicPr>
          <p:nvPr/>
        </p:nvPicPr>
        <p:blipFill rotWithShape="1">
          <a:blip r:embed="rId4"/>
          <a:srcRect l="23392" t="33398" r="44477" b="44372"/>
          <a:stretch/>
        </p:blipFill>
        <p:spPr>
          <a:xfrm>
            <a:off x="297406" y="4836219"/>
            <a:ext cx="2364475" cy="1941862"/>
          </a:xfrm>
          <a:prstGeom prst="rect">
            <a:avLst/>
          </a:prstGeom>
        </p:spPr>
      </p:pic>
      <p:pic>
        <p:nvPicPr>
          <p:cNvPr id="6" name="Picture 5"/>
          <p:cNvPicPr>
            <a:picLocks noChangeAspect="1"/>
          </p:cNvPicPr>
          <p:nvPr/>
        </p:nvPicPr>
        <p:blipFill rotWithShape="1">
          <a:blip r:embed="rId4"/>
          <a:srcRect l="23392" t="54925" r="44477" b="25440"/>
          <a:stretch/>
        </p:blipFill>
        <p:spPr>
          <a:xfrm>
            <a:off x="2787837" y="4991100"/>
            <a:ext cx="2451100" cy="1778001"/>
          </a:xfrm>
          <a:prstGeom prst="rect">
            <a:avLst/>
          </a:prstGeom>
        </p:spPr>
      </p:pic>
      <p:pic>
        <p:nvPicPr>
          <p:cNvPr id="7" name="Picture 6"/>
          <p:cNvPicPr>
            <a:picLocks noChangeAspect="1"/>
          </p:cNvPicPr>
          <p:nvPr/>
        </p:nvPicPr>
        <p:blipFill rotWithShape="1">
          <a:blip r:embed="rId4"/>
          <a:srcRect l="23392" t="73578" r="44477" b="6926"/>
          <a:stretch/>
        </p:blipFill>
        <p:spPr>
          <a:xfrm>
            <a:off x="5517122" y="4924441"/>
            <a:ext cx="2451100" cy="1765418"/>
          </a:xfrm>
          <a:prstGeom prst="rect">
            <a:avLst/>
          </a:prstGeom>
        </p:spPr>
      </p:pic>
      <p:pic>
        <p:nvPicPr>
          <p:cNvPr id="8" name="Picture 7"/>
          <p:cNvPicPr>
            <a:picLocks noChangeAspect="1"/>
          </p:cNvPicPr>
          <p:nvPr/>
        </p:nvPicPr>
        <p:blipFill>
          <a:blip r:embed="rId5"/>
          <a:stretch>
            <a:fillRect/>
          </a:stretch>
        </p:blipFill>
        <p:spPr>
          <a:xfrm>
            <a:off x="0" y="882894"/>
            <a:ext cx="7253361" cy="2353205"/>
          </a:xfrm>
          <a:prstGeom prst="rect">
            <a:avLst/>
          </a:prstGeom>
        </p:spPr>
      </p:pic>
      <p:pic>
        <p:nvPicPr>
          <p:cNvPr id="9" name="Picture 8"/>
          <p:cNvPicPr>
            <a:picLocks noChangeAspect="1"/>
          </p:cNvPicPr>
          <p:nvPr/>
        </p:nvPicPr>
        <p:blipFill rotWithShape="1">
          <a:blip r:embed="rId6"/>
          <a:srcRect r="10897"/>
          <a:stretch/>
        </p:blipFill>
        <p:spPr>
          <a:xfrm>
            <a:off x="7253361" y="1617426"/>
            <a:ext cx="4424289" cy="1169079"/>
          </a:xfrm>
          <a:prstGeom prst="rect">
            <a:avLst/>
          </a:prstGeom>
          <a:ln w="28575">
            <a:solidFill>
              <a:srgbClr val="FF0000"/>
            </a:solidFill>
          </a:ln>
        </p:spPr>
      </p:pic>
    </p:spTree>
    <p:extLst>
      <p:ext uri="{BB962C8B-B14F-4D97-AF65-F5344CB8AC3E}">
        <p14:creationId xmlns:p14="http://schemas.microsoft.com/office/powerpoint/2010/main" val="42631454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523875" y="2622550"/>
            <a:ext cx="11325225" cy="2739400"/>
          </a:xfrm>
          <a:prstGeom prst="rect">
            <a:avLst/>
          </a:prstGeom>
        </p:spPr>
      </p:pic>
      <p:pic>
        <p:nvPicPr>
          <p:cNvPr id="4" name="Picture 3"/>
          <p:cNvPicPr>
            <a:picLocks noChangeAspect="1"/>
          </p:cNvPicPr>
          <p:nvPr/>
        </p:nvPicPr>
        <p:blipFill rotWithShape="1">
          <a:blip r:embed="rId3"/>
          <a:srcRect b="39147"/>
          <a:stretch/>
        </p:blipFill>
        <p:spPr>
          <a:xfrm>
            <a:off x="2337752" y="1127125"/>
            <a:ext cx="7534275" cy="1495425"/>
          </a:xfrm>
          <a:prstGeom prst="rect">
            <a:avLst/>
          </a:prstGeom>
        </p:spPr>
      </p:pic>
      <p:pic>
        <p:nvPicPr>
          <p:cNvPr id="5" name="Picture 4"/>
          <p:cNvPicPr>
            <a:picLocks noChangeAspect="1"/>
          </p:cNvPicPr>
          <p:nvPr/>
        </p:nvPicPr>
        <p:blipFill rotWithShape="1">
          <a:blip r:embed="rId4"/>
          <a:srcRect t="60198" r="82864"/>
          <a:stretch/>
        </p:blipFill>
        <p:spPr>
          <a:xfrm>
            <a:off x="323850" y="4758424"/>
            <a:ext cx="1149350" cy="1822450"/>
          </a:xfrm>
          <a:prstGeom prst="rect">
            <a:avLst/>
          </a:prstGeom>
        </p:spPr>
      </p:pic>
      <p:pic>
        <p:nvPicPr>
          <p:cNvPr id="6" name="Picture 5"/>
          <p:cNvPicPr>
            <a:picLocks noChangeAspect="1"/>
          </p:cNvPicPr>
          <p:nvPr/>
        </p:nvPicPr>
        <p:blipFill rotWithShape="1">
          <a:blip r:embed="rId5"/>
          <a:srcRect l="4091" t="58440" r="78259" b="9223"/>
          <a:stretch/>
        </p:blipFill>
        <p:spPr>
          <a:xfrm>
            <a:off x="1473201" y="4919108"/>
            <a:ext cx="1168400" cy="1770987"/>
          </a:xfrm>
          <a:prstGeom prst="rect">
            <a:avLst/>
          </a:prstGeom>
        </p:spPr>
      </p:pic>
      <p:pic>
        <p:nvPicPr>
          <p:cNvPr id="7" name="Picture 6"/>
          <p:cNvPicPr>
            <a:picLocks noChangeAspect="1"/>
          </p:cNvPicPr>
          <p:nvPr/>
        </p:nvPicPr>
        <p:blipFill rotWithShape="1">
          <a:blip r:embed="rId6"/>
          <a:srcRect l="23392" t="33398" r="44477" b="44372"/>
          <a:stretch/>
        </p:blipFill>
        <p:spPr>
          <a:xfrm>
            <a:off x="2989807" y="5037819"/>
            <a:ext cx="2011866" cy="1652276"/>
          </a:xfrm>
          <a:prstGeom prst="rect">
            <a:avLst/>
          </a:prstGeom>
        </p:spPr>
      </p:pic>
      <p:pic>
        <p:nvPicPr>
          <p:cNvPr id="8" name="Picture 7"/>
          <p:cNvPicPr>
            <a:picLocks noChangeAspect="1"/>
          </p:cNvPicPr>
          <p:nvPr/>
        </p:nvPicPr>
        <p:blipFill rotWithShape="1">
          <a:blip r:embed="rId6"/>
          <a:srcRect l="23392" t="54925" r="44477" b="25440"/>
          <a:stretch/>
        </p:blipFill>
        <p:spPr>
          <a:xfrm>
            <a:off x="5480237" y="5168263"/>
            <a:ext cx="2085573" cy="1512852"/>
          </a:xfrm>
          <a:prstGeom prst="rect">
            <a:avLst/>
          </a:prstGeom>
        </p:spPr>
      </p:pic>
      <p:pic>
        <p:nvPicPr>
          <p:cNvPr id="9" name="Picture 8"/>
          <p:cNvPicPr>
            <a:picLocks noChangeAspect="1"/>
          </p:cNvPicPr>
          <p:nvPr/>
        </p:nvPicPr>
        <p:blipFill rotWithShape="1">
          <a:blip r:embed="rId6"/>
          <a:srcRect l="23392" t="73578" r="44477" b="6926"/>
          <a:stretch/>
        </p:blipFill>
        <p:spPr>
          <a:xfrm>
            <a:off x="8209522" y="5099727"/>
            <a:ext cx="2085573" cy="1502145"/>
          </a:xfrm>
          <a:prstGeom prst="rect">
            <a:avLst/>
          </a:prstGeom>
        </p:spPr>
      </p:pic>
    </p:spTree>
    <p:extLst>
      <p:ext uri="{BB962C8B-B14F-4D97-AF65-F5344CB8AC3E}">
        <p14:creationId xmlns:p14="http://schemas.microsoft.com/office/powerpoint/2010/main" val="20135827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275"/>
          <a:stretch/>
        </p:blipFill>
        <p:spPr>
          <a:xfrm>
            <a:off x="6381549" y="1829468"/>
            <a:ext cx="5714198" cy="3739014"/>
          </a:xfrm>
          <a:prstGeom prst="rect">
            <a:avLst/>
          </a:prstGeom>
        </p:spPr>
      </p:pic>
    </p:spTree>
    <p:extLst>
      <p:ext uri="{BB962C8B-B14F-4D97-AF65-F5344CB8AC3E}">
        <p14:creationId xmlns:p14="http://schemas.microsoft.com/office/powerpoint/2010/main" val="33466979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 </a:t>
            </a:r>
            <a:r>
              <a:rPr lang="en-US" dirty="0"/>
              <a:t>(Continue</a:t>
            </a:r>
            <a:r>
              <a:rPr lang="en-US" dirty="0" smtClean="0"/>
              <a:t>)</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t="4255" b="65079"/>
          <a:stretch/>
        </p:blipFill>
        <p:spPr>
          <a:xfrm>
            <a:off x="6581323" y="3214838"/>
            <a:ext cx="2347473" cy="1742173"/>
          </a:xfrm>
          <a:prstGeom prst="rect">
            <a:avLst/>
          </a:prstGeom>
        </p:spPr>
      </p:pic>
      <p:pic>
        <p:nvPicPr>
          <p:cNvPr id="6" name="Picture 5"/>
          <p:cNvPicPr>
            <a:picLocks noChangeAspect="1"/>
          </p:cNvPicPr>
          <p:nvPr/>
        </p:nvPicPr>
        <p:blipFill rotWithShape="1">
          <a:blip r:embed="rId3"/>
          <a:srcRect t="36107" b="33227"/>
          <a:stretch/>
        </p:blipFill>
        <p:spPr>
          <a:xfrm>
            <a:off x="9180144" y="3214838"/>
            <a:ext cx="2347473" cy="1742173"/>
          </a:xfrm>
          <a:prstGeom prst="rect">
            <a:avLst/>
          </a:prstGeom>
        </p:spPr>
      </p:pic>
      <p:pic>
        <p:nvPicPr>
          <p:cNvPr id="7" name="Picture 6"/>
          <p:cNvPicPr>
            <a:picLocks noChangeAspect="1"/>
          </p:cNvPicPr>
          <p:nvPr/>
        </p:nvPicPr>
        <p:blipFill rotWithShape="1">
          <a:blip r:embed="rId3"/>
          <a:srcRect t="68129" b="1205"/>
          <a:stretch/>
        </p:blipFill>
        <p:spPr>
          <a:xfrm>
            <a:off x="7880734" y="4922002"/>
            <a:ext cx="2347473" cy="1742173"/>
          </a:xfrm>
          <a:prstGeom prst="rect">
            <a:avLst/>
          </a:prstGeom>
        </p:spPr>
      </p:pic>
      <p:pic>
        <p:nvPicPr>
          <p:cNvPr id="30722" name="Picture 2" descr="https://cdn-images-1.medium.com/max/1650/1*pU_imzzc1HzLBoeJe_vx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85" y="1422566"/>
            <a:ext cx="5979996" cy="12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424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2340" t="3634"/>
          <a:stretch/>
        </p:blipFill>
        <p:spPr>
          <a:xfrm>
            <a:off x="241300" y="1232919"/>
            <a:ext cx="5302438" cy="3063445"/>
          </a:xfrm>
          <a:prstGeom prst="rect">
            <a:avLst/>
          </a:prstGeom>
        </p:spPr>
      </p:pic>
      <p:pic>
        <p:nvPicPr>
          <p:cNvPr id="4" name="Picture 3"/>
          <p:cNvPicPr>
            <a:picLocks noChangeAspect="1"/>
          </p:cNvPicPr>
          <p:nvPr/>
        </p:nvPicPr>
        <p:blipFill>
          <a:blip r:embed="rId3"/>
          <a:stretch>
            <a:fillRect/>
          </a:stretch>
        </p:blipFill>
        <p:spPr>
          <a:xfrm>
            <a:off x="5684414" y="2065805"/>
            <a:ext cx="5721237" cy="1397671"/>
          </a:xfrm>
          <a:prstGeom prst="rect">
            <a:avLst/>
          </a:prstGeom>
        </p:spPr>
      </p:pic>
      <p:pic>
        <p:nvPicPr>
          <p:cNvPr id="5" name="Picture 4"/>
          <p:cNvPicPr>
            <a:picLocks noChangeAspect="1"/>
          </p:cNvPicPr>
          <p:nvPr/>
        </p:nvPicPr>
        <p:blipFill>
          <a:blip r:embed="rId4"/>
          <a:stretch>
            <a:fillRect/>
          </a:stretch>
        </p:blipFill>
        <p:spPr>
          <a:xfrm>
            <a:off x="480646" y="4296364"/>
            <a:ext cx="11248488" cy="2360483"/>
          </a:xfrm>
          <a:prstGeom prst="rect">
            <a:avLst/>
          </a:prstGeom>
        </p:spPr>
      </p:pic>
      <p:sp>
        <p:nvSpPr>
          <p:cNvPr id="6" name="Oval 5"/>
          <p:cNvSpPr/>
          <p:nvPr/>
        </p:nvSpPr>
        <p:spPr>
          <a:xfrm>
            <a:off x="84899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8107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0696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1209" t="28203" r="21538" b="32288"/>
          <a:stretch/>
        </p:blipFill>
        <p:spPr>
          <a:xfrm>
            <a:off x="381000" y="3018410"/>
            <a:ext cx="4227832" cy="3289300"/>
          </a:xfrm>
          <a:prstGeom prst="rect">
            <a:avLst/>
          </a:prstGeom>
        </p:spPr>
      </p:pic>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16499" t="1" b="80731"/>
          <a:stretch/>
        </p:blipFill>
        <p:spPr>
          <a:xfrm>
            <a:off x="152400" y="1259285"/>
            <a:ext cx="5752608" cy="1496615"/>
          </a:xfrm>
          <a:prstGeom prst="rect">
            <a:avLst/>
          </a:prstGeom>
        </p:spPr>
      </p:pic>
      <p:pic>
        <p:nvPicPr>
          <p:cNvPr id="4" name="Picture 3"/>
          <p:cNvPicPr>
            <a:picLocks noChangeAspect="1"/>
          </p:cNvPicPr>
          <p:nvPr/>
        </p:nvPicPr>
        <p:blipFill rotWithShape="1">
          <a:blip r:embed="rId2"/>
          <a:srcRect t="76777" r="2301"/>
          <a:stretch/>
        </p:blipFill>
        <p:spPr>
          <a:xfrm>
            <a:off x="4692650" y="965200"/>
            <a:ext cx="7416800" cy="1987550"/>
          </a:xfrm>
          <a:prstGeom prst="rect">
            <a:avLst/>
          </a:prstGeom>
        </p:spPr>
      </p:pic>
      <p:sp>
        <p:nvSpPr>
          <p:cNvPr id="5" name="Rounded Rectangle 4"/>
          <p:cNvSpPr/>
          <p:nvPr/>
        </p:nvSpPr>
        <p:spPr>
          <a:xfrm>
            <a:off x="1568450" y="3395221"/>
            <a:ext cx="1809750" cy="23451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89512" y="2952750"/>
            <a:ext cx="6063519" cy="3480815"/>
          </a:xfrm>
          <a:prstGeom prst="rect">
            <a:avLst/>
          </a:prstGeom>
        </p:spPr>
      </p:pic>
    </p:spTree>
    <p:extLst>
      <p:ext uri="{BB962C8B-B14F-4D97-AF65-F5344CB8AC3E}">
        <p14:creationId xmlns:p14="http://schemas.microsoft.com/office/powerpoint/2010/main" val="14712511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4639" y="1862460"/>
            <a:ext cx="2357121" cy="880454"/>
          </a:xfrm>
          <a:prstGeom prst="rect">
            <a:avLst/>
          </a:prstGeom>
        </p:spPr>
      </p:pic>
      <p:sp>
        <p:nvSpPr>
          <p:cNvPr id="8" name="Rectangle 7"/>
          <p:cNvSpPr/>
          <p:nvPr/>
        </p:nvSpPr>
        <p:spPr>
          <a:xfrm>
            <a:off x="294639" y="2613387"/>
            <a:ext cx="7258685" cy="923330"/>
          </a:xfrm>
          <a:prstGeom prst="rect">
            <a:avLst/>
          </a:prstGeom>
        </p:spPr>
        <p:txBody>
          <a:bodyPr wrap="square">
            <a:spAutoFit/>
          </a:bodyPr>
          <a:lstStyle/>
          <a:p>
            <a:r>
              <a:rPr lang="en-US" b="1" dirty="0"/>
              <a:t>Mini-batch </a:t>
            </a:r>
            <a:r>
              <a:rPr lang="en-US" b="1" dirty="0" smtClean="0"/>
              <a:t>gradient</a:t>
            </a:r>
            <a:r>
              <a:rPr lang="en-US" b="1" dirty="0"/>
              <a:t> </a:t>
            </a:r>
            <a:r>
              <a:rPr lang="en-US" b="1" dirty="0" smtClean="0"/>
              <a:t>descent: </a:t>
            </a:r>
            <a:r>
              <a:rPr lang="en-US" dirty="0"/>
              <a:t>Instead of going over all examples, Mini-batch Gradient Descent sums up over lower number of examples based on the batch size. Therefore, learning happens on each mini-batch of b examples:</a:t>
            </a:r>
          </a:p>
        </p:txBody>
      </p:sp>
      <p:pic>
        <p:nvPicPr>
          <p:cNvPr id="9" name="Picture 8"/>
          <p:cNvPicPr>
            <a:picLocks noChangeAspect="1"/>
          </p:cNvPicPr>
          <p:nvPr/>
        </p:nvPicPr>
        <p:blipFill>
          <a:blip r:embed="rId3"/>
          <a:stretch>
            <a:fillRect/>
          </a:stretch>
        </p:blipFill>
        <p:spPr>
          <a:xfrm>
            <a:off x="294639" y="3445570"/>
            <a:ext cx="2600961" cy="651735"/>
          </a:xfrm>
          <a:prstGeom prst="rect">
            <a:avLst/>
          </a:prstGeom>
        </p:spPr>
      </p:pic>
      <p:sp>
        <p:nvSpPr>
          <p:cNvPr id="2" name="Text Placeholder 1"/>
          <p:cNvSpPr>
            <a:spLocks noGrp="1"/>
          </p:cNvSpPr>
          <p:nvPr>
            <p:ph type="body" sz="quarter" idx="10"/>
          </p:nvPr>
        </p:nvSpPr>
        <p:spPr/>
        <p:txBody>
          <a:bodyPr/>
          <a:lstStyle/>
          <a:p>
            <a:r>
              <a:rPr lang="en-US" dirty="0" smtClean="0"/>
              <a:t>Gradient Descent Variants</a:t>
            </a:r>
            <a:endParaRPr lang="en-US" dirty="0"/>
          </a:p>
        </p:txBody>
      </p:sp>
      <p:sp>
        <p:nvSpPr>
          <p:cNvPr id="3" name="Rectangle 2"/>
          <p:cNvSpPr/>
          <p:nvPr/>
        </p:nvSpPr>
        <p:spPr>
          <a:xfrm>
            <a:off x="294640" y="6301155"/>
            <a:ext cx="10988040" cy="369332"/>
          </a:xfrm>
          <a:prstGeom prst="rect">
            <a:avLst/>
          </a:prstGeom>
        </p:spPr>
        <p:txBody>
          <a:bodyPr wrap="square">
            <a:spAutoFit/>
          </a:bodyPr>
          <a:lstStyle/>
          <a:p>
            <a:r>
              <a:rPr lang="en-US" dirty="0">
                <a:hlinkClick r:id="rId4"/>
              </a:rPr>
              <a:t>https://medium.com/@</a:t>
            </a:r>
            <a:r>
              <a:rPr lang="en-US" dirty="0" smtClean="0">
                <a:hlinkClick r:id="rId4"/>
              </a:rPr>
              <a:t>montjoile/an-introduction-to-gradient-descent-algorithm-34cf3cee752b</a:t>
            </a:r>
            <a:r>
              <a:rPr lang="en-US" dirty="0" smtClean="0"/>
              <a:t> </a:t>
            </a:r>
            <a:endParaRPr lang="en-US" dirty="0"/>
          </a:p>
        </p:txBody>
      </p:sp>
      <p:sp>
        <p:nvSpPr>
          <p:cNvPr id="4" name="Rectangle 3"/>
          <p:cNvSpPr/>
          <p:nvPr/>
        </p:nvSpPr>
        <p:spPr>
          <a:xfrm>
            <a:off x="294640" y="5931823"/>
            <a:ext cx="9545320" cy="369332"/>
          </a:xfrm>
          <a:prstGeom prst="rect">
            <a:avLst/>
          </a:prstGeom>
        </p:spPr>
        <p:txBody>
          <a:bodyPr wrap="square">
            <a:spAutoFit/>
          </a:bodyPr>
          <a:lstStyle/>
          <a:p>
            <a:r>
              <a:rPr lang="en-US" dirty="0">
                <a:hlinkClick r:id="rId5"/>
              </a:rPr>
              <a:t>https://towardsdatascience.com/gradient-descent-algorithm-and-its-variants-10f652806a3</a:t>
            </a:r>
            <a:endParaRPr lang="en-US" dirty="0"/>
          </a:p>
        </p:txBody>
      </p:sp>
      <p:pic>
        <p:nvPicPr>
          <p:cNvPr id="5" name="Picture 4"/>
          <p:cNvPicPr>
            <a:picLocks noChangeAspect="1"/>
          </p:cNvPicPr>
          <p:nvPr/>
        </p:nvPicPr>
        <p:blipFill>
          <a:blip r:embed="rId6"/>
          <a:stretch>
            <a:fillRect/>
          </a:stretch>
        </p:blipFill>
        <p:spPr>
          <a:xfrm>
            <a:off x="7389475" y="2231792"/>
            <a:ext cx="4802525" cy="2786613"/>
          </a:xfrm>
          <a:prstGeom prst="rect">
            <a:avLst/>
          </a:prstGeom>
        </p:spPr>
      </p:pic>
      <p:sp>
        <p:nvSpPr>
          <p:cNvPr id="6" name="Rectangle 5"/>
          <p:cNvSpPr/>
          <p:nvPr/>
        </p:nvSpPr>
        <p:spPr>
          <a:xfrm>
            <a:off x="294639" y="1089857"/>
            <a:ext cx="7258685" cy="923330"/>
          </a:xfrm>
          <a:prstGeom prst="rect">
            <a:avLst/>
          </a:prstGeom>
        </p:spPr>
        <p:txBody>
          <a:bodyPr wrap="square">
            <a:spAutoFit/>
          </a:bodyPr>
          <a:lstStyle/>
          <a:p>
            <a:r>
              <a:rPr lang="en-US" b="1" dirty="0" smtClean="0"/>
              <a:t>Batch gradient descent:</a:t>
            </a:r>
            <a:r>
              <a:rPr lang="en-US" dirty="0" smtClean="0"/>
              <a:t> Batch </a:t>
            </a:r>
            <a:r>
              <a:rPr lang="en-US" dirty="0"/>
              <a:t>Gradient Descent is when we sum up over all examples on each iteration when performing the updates to the parameters. Therefore, for each update, we have to sum over all examples:</a:t>
            </a:r>
          </a:p>
        </p:txBody>
      </p:sp>
      <p:sp>
        <p:nvSpPr>
          <p:cNvPr id="10" name="Rectangle 9"/>
          <p:cNvSpPr/>
          <p:nvPr/>
        </p:nvSpPr>
        <p:spPr>
          <a:xfrm>
            <a:off x="294639" y="4176977"/>
            <a:ext cx="7258685" cy="923330"/>
          </a:xfrm>
          <a:prstGeom prst="rect">
            <a:avLst/>
          </a:prstGeom>
        </p:spPr>
        <p:txBody>
          <a:bodyPr wrap="square">
            <a:spAutoFit/>
          </a:bodyPr>
          <a:lstStyle/>
          <a:p>
            <a:r>
              <a:rPr lang="en-US" b="1" dirty="0"/>
              <a:t>Stochastic </a:t>
            </a:r>
            <a:r>
              <a:rPr lang="en-US" b="1" dirty="0" smtClean="0"/>
              <a:t>gradient</a:t>
            </a:r>
            <a:r>
              <a:rPr lang="en-US" b="1" dirty="0"/>
              <a:t> </a:t>
            </a:r>
            <a:r>
              <a:rPr lang="en-US" b="1" dirty="0" smtClean="0"/>
              <a:t>descent: </a:t>
            </a:r>
            <a:r>
              <a:rPr lang="en-US" dirty="0" smtClean="0"/>
              <a:t>Instead </a:t>
            </a:r>
            <a:r>
              <a:rPr lang="en-US" dirty="0"/>
              <a:t>of going through all examples, Stochastic Gradient Descent (SGD) performs the parameters update on each example (</a:t>
            </a:r>
            <a:r>
              <a:rPr lang="en-US" dirty="0" err="1" smtClean="0"/>
              <a:t>x</a:t>
            </a:r>
            <a:r>
              <a:rPr lang="en-US" baseline="30000" dirty="0" err="1" smtClean="0"/>
              <a:t>i</a:t>
            </a:r>
            <a:r>
              <a:rPr lang="en-US" dirty="0" err="1" smtClean="0"/>
              <a:t>,y</a:t>
            </a:r>
            <a:r>
              <a:rPr lang="en-US" baseline="30000" dirty="0" err="1"/>
              <a:t>i</a:t>
            </a:r>
            <a:r>
              <a:rPr lang="en-US" dirty="0" smtClean="0"/>
              <a:t>). </a:t>
            </a:r>
            <a:r>
              <a:rPr lang="en-US" dirty="0"/>
              <a:t>Therefore, learning happens on every example:</a:t>
            </a:r>
          </a:p>
        </p:txBody>
      </p:sp>
      <p:pic>
        <p:nvPicPr>
          <p:cNvPr id="11" name="Picture 10"/>
          <p:cNvPicPr>
            <a:picLocks noChangeAspect="1"/>
          </p:cNvPicPr>
          <p:nvPr/>
        </p:nvPicPr>
        <p:blipFill>
          <a:blip r:embed="rId7"/>
          <a:stretch>
            <a:fillRect/>
          </a:stretch>
        </p:blipFill>
        <p:spPr>
          <a:xfrm>
            <a:off x="330199" y="5207604"/>
            <a:ext cx="2123716" cy="659795"/>
          </a:xfrm>
          <a:prstGeom prst="rect">
            <a:avLst/>
          </a:prstGeom>
        </p:spPr>
      </p:pic>
    </p:spTree>
    <p:extLst>
      <p:ext uri="{BB962C8B-B14F-4D97-AF65-F5344CB8AC3E}">
        <p14:creationId xmlns:p14="http://schemas.microsoft.com/office/powerpoint/2010/main" val="25117841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Epoch vs Batch Size vs Iterations</a:t>
            </a:r>
            <a:endParaRPr lang="en-US" dirty="0"/>
          </a:p>
        </p:txBody>
      </p:sp>
      <p:sp>
        <p:nvSpPr>
          <p:cNvPr id="3" name="Rectangle 2"/>
          <p:cNvSpPr/>
          <p:nvPr/>
        </p:nvSpPr>
        <p:spPr>
          <a:xfrm>
            <a:off x="241300" y="6357719"/>
            <a:ext cx="9982200" cy="369332"/>
          </a:xfrm>
          <a:prstGeom prst="rect">
            <a:avLst/>
          </a:prstGeom>
        </p:spPr>
        <p:txBody>
          <a:bodyPr wrap="square">
            <a:spAutoFit/>
          </a:bodyPr>
          <a:lstStyle/>
          <a:p>
            <a:r>
              <a:rPr lang="en-US" dirty="0">
                <a:hlinkClick r:id="rId2"/>
              </a:rPr>
              <a:t>https://</a:t>
            </a:r>
            <a:r>
              <a:rPr lang="en-US" dirty="0" smtClean="0">
                <a:hlinkClick r:id="rId2"/>
              </a:rPr>
              <a:t>towardsdatascience.com/epoch-vs-iterations-vs-batch-size-4dfb9c7ce9c9</a:t>
            </a:r>
            <a:r>
              <a:rPr lang="en-US" dirty="0" smtClean="0"/>
              <a:t> </a:t>
            </a:r>
            <a:endParaRPr lang="en-US" dirty="0"/>
          </a:p>
        </p:txBody>
      </p:sp>
      <p:pic>
        <p:nvPicPr>
          <p:cNvPr id="4" name="Picture 3"/>
          <p:cNvPicPr>
            <a:picLocks noChangeAspect="1"/>
          </p:cNvPicPr>
          <p:nvPr/>
        </p:nvPicPr>
        <p:blipFill>
          <a:blip r:embed="rId3"/>
          <a:stretch>
            <a:fillRect/>
          </a:stretch>
        </p:blipFill>
        <p:spPr>
          <a:xfrm>
            <a:off x="241300" y="1120775"/>
            <a:ext cx="5677003" cy="1439545"/>
          </a:xfrm>
          <a:prstGeom prst="rect">
            <a:avLst/>
          </a:prstGeom>
        </p:spPr>
      </p:pic>
      <p:pic>
        <p:nvPicPr>
          <p:cNvPr id="5" name="Picture 4"/>
          <p:cNvPicPr>
            <a:picLocks noChangeAspect="1"/>
          </p:cNvPicPr>
          <p:nvPr/>
        </p:nvPicPr>
        <p:blipFill>
          <a:blip r:embed="rId4"/>
          <a:stretch>
            <a:fillRect/>
          </a:stretch>
        </p:blipFill>
        <p:spPr>
          <a:xfrm>
            <a:off x="241300" y="2905125"/>
            <a:ext cx="5071253" cy="1468755"/>
          </a:xfrm>
          <a:prstGeom prst="rect">
            <a:avLst/>
          </a:prstGeom>
        </p:spPr>
      </p:pic>
      <p:pic>
        <p:nvPicPr>
          <p:cNvPr id="6" name="Picture 5"/>
          <p:cNvPicPr>
            <a:picLocks noChangeAspect="1"/>
          </p:cNvPicPr>
          <p:nvPr/>
        </p:nvPicPr>
        <p:blipFill rotWithShape="1">
          <a:blip r:embed="rId5"/>
          <a:srcRect t="65622"/>
          <a:stretch/>
        </p:blipFill>
        <p:spPr>
          <a:xfrm>
            <a:off x="6261100" y="5295900"/>
            <a:ext cx="5575300" cy="794301"/>
          </a:xfrm>
          <a:prstGeom prst="rect">
            <a:avLst/>
          </a:prstGeom>
        </p:spPr>
      </p:pic>
      <p:pic>
        <p:nvPicPr>
          <p:cNvPr id="7" name="Picture 6"/>
          <p:cNvPicPr>
            <a:picLocks noChangeAspect="1"/>
          </p:cNvPicPr>
          <p:nvPr/>
        </p:nvPicPr>
        <p:blipFill rotWithShape="1">
          <a:blip r:embed="rId5"/>
          <a:srcRect l="114" t="-12430" r="-114" b="78052"/>
          <a:stretch/>
        </p:blipFill>
        <p:spPr>
          <a:xfrm>
            <a:off x="6261100" y="4463287"/>
            <a:ext cx="5575300" cy="794301"/>
          </a:xfrm>
          <a:prstGeom prst="rect">
            <a:avLst/>
          </a:prstGeom>
        </p:spPr>
      </p:pic>
    </p:spTree>
    <p:extLst>
      <p:ext uri="{BB962C8B-B14F-4D97-AF65-F5344CB8AC3E}">
        <p14:creationId xmlns:p14="http://schemas.microsoft.com/office/powerpoint/2010/main" val="23112266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241300" y="1296682"/>
                <a:ext cx="9086850" cy="1200329"/>
              </a:xfrm>
              <a:prstGeom prst="rect">
                <a:avLst/>
              </a:prstGeom>
            </p:spPr>
            <p:txBody>
              <a:bodyPr wrap="square">
                <a:spAutoFit/>
              </a:bodyPr>
              <a:lstStyle/>
              <a:p>
                <a:r>
                  <a:rPr lang="en-US" dirty="0">
                    <a:hlinkClick r:id="rId2"/>
                  </a:rPr>
                  <a:t>https://</a:t>
                </a:r>
                <a:r>
                  <a:rPr lang="en-US" dirty="0" smtClean="0">
                    <a:hlinkClick r:id="rId2"/>
                  </a:rPr>
                  <a:t>ml-cheatsheet.readthedocs.io/en/latest/gradient_descent.html</a:t>
                </a:r>
                <a:endParaRPr lang="en-US" dirty="0"/>
              </a:p>
              <a:p>
                <a:endParaRPr lang="en-US" dirty="0" smtClean="0">
                  <a:hlinkClick r:id="rId3"/>
                </a:endParaRPr>
              </a:p>
              <a:p>
                <a:pPr/>
                <a14:m>
                  <m:oMathPara xmlns:m="http://schemas.openxmlformats.org/officeDocument/2006/math">
                    <m:oMathParaPr>
                      <m:jc m:val="centerGroup"/>
                    </m:oMathParaPr>
                    <m:oMath xmlns:m="http://schemas.openxmlformats.org/officeDocument/2006/math">
                      <m:r>
                        <m:rPr>
                          <m:nor/>
                        </m:rPr>
                        <a:rPr lang="en-US">
                          <a:hlinkClick r:id="rId3"/>
                        </a:rPr>
                        <m:t>https</m:t>
                      </m:r>
                      <m:r>
                        <m:rPr>
                          <m:nor/>
                        </m:rPr>
                        <a:rPr lang="en-US">
                          <a:hlinkClick r:id="rId3"/>
                        </a:rPr>
                        <m:t>://</m:t>
                      </m:r>
                      <m:r>
                        <m:rPr>
                          <m:nor/>
                        </m:rPr>
                        <a:rPr lang="en-US">
                          <a:hlinkClick r:id="rId3"/>
                        </a:rPr>
                        <m:t>mccormickml</m:t>
                      </m:r>
                      <m:r>
                        <m:rPr>
                          <m:nor/>
                        </m:rPr>
                        <a:rPr lang="en-US">
                          <a:hlinkClick r:id="rId3"/>
                        </a:rPr>
                        <m:t>.</m:t>
                      </m:r>
                      <m:r>
                        <m:rPr>
                          <m:nor/>
                        </m:rPr>
                        <a:rPr lang="en-US">
                          <a:hlinkClick r:id="rId3"/>
                        </a:rPr>
                        <m:t>com</m:t>
                      </m:r>
                      <m:r>
                        <m:rPr>
                          <m:nor/>
                        </m:rPr>
                        <a:rPr lang="en-US">
                          <a:hlinkClick r:id="rId3"/>
                        </a:rPr>
                        <m:t>/2014/03/04/</m:t>
                      </m:r>
                      <m:r>
                        <m:rPr>
                          <m:nor/>
                        </m:rPr>
                        <a:rPr lang="en-US">
                          <a:hlinkClick r:id="rId3"/>
                        </a:rPr>
                        <m:t>gradient</m:t>
                      </m:r>
                      <m:r>
                        <m:rPr>
                          <m:nor/>
                        </m:rPr>
                        <a:rPr lang="en-US">
                          <a:hlinkClick r:id="rId3"/>
                        </a:rPr>
                        <m:t>−</m:t>
                      </m:r>
                      <m:r>
                        <m:rPr>
                          <m:nor/>
                        </m:rPr>
                        <a:rPr lang="en-US">
                          <a:hlinkClick r:id="rId3"/>
                        </a:rPr>
                        <m:t>descent</m:t>
                      </m:r>
                      <m:r>
                        <m:rPr>
                          <m:nor/>
                        </m:rPr>
                        <a:rPr lang="en-US">
                          <a:hlinkClick r:id="rId3"/>
                        </a:rPr>
                        <m:t>−</m:t>
                      </m:r>
                      <m:r>
                        <m:rPr>
                          <m:nor/>
                        </m:rPr>
                        <a:rPr lang="en-US">
                          <a:hlinkClick r:id="rId3"/>
                        </a:rPr>
                        <m:t>derivation</m:t>
                      </m:r>
                      <m:r>
                        <m:rPr>
                          <m:nor/>
                        </m:rPr>
                        <a:rPr lang="en-US">
                          <a:hlinkClick r:id="rId3"/>
                        </a:rPr>
                        <m:t>/</m:t>
                      </m:r>
                    </m:oMath>
                  </m:oMathPara>
                </a14:m>
                <a:endParaRPr lang="en-US" dirty="0">
                  <a:latin typeface="Arial" pitchFamily="34" charset="0"/>
                  <a:cs typeface="Arial" pitchFamily="34"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41300" y="1296682"/>
                <a:ext cx="9086850" cy="1200329"/>
              </a:xfrm>
              <a:prstGeom prst="rect">
                <a:avLst/>
              </a:prstGeom>
              <a:blipFill>
                <a:blip r:embed="rId4"/>
                <a:stretch>
                  <a:fillRect l="-604" t="-3046"/>
                </a:stretch>
              </a:blipFill>
            </p:spPr>
            <p:txBody>
              <a:bodyPr/>
              <a:lstStyle/>
              <a:p>
                <a:r>
                  <a:rPr lang="en-US">
                    <a:noFill/>
                  </a:rPr>
                  <a:t> </a:t>
                </a:r>
              </a:p>
            </p:txBody>
          </p:sp>
        </mc:Fallback>
      </mc:AlternateContent>
    </p:spTree>
    <p:extLst>
      <p:ext uri="{BB962C8B-B14F-4D97-AF65-F5344CB8AC3E}">
        <p14:creationId xmlns:p14="http://schemas.microsoft.com/office/powerpoint/2010/main" val="219421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6934"/>
            <a:ext cx="7843536" cy="5546746"/>
          </a:xfrm>
          <a:prstGeom prst="rect">
            <a:avLst/>
          </a:prstGeom>
        </p:spPr>
      </p:pic>
    </p:spTree>
    <p:extLst>
      <p:ext uri="{BB962C8B-B14F-4D97-AF65-F5344CB8AC3E}">
        <p14:creationId xmlns:p14="http://schemas.microsoft.com/office/powerpoint/2010/main" val="3296395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 (Continue)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3272"/>
            <a:ext cx="7848714" cy="5550408"/>
          </a:xfrm>
          <a:prstGeom prst="rect">
            <a:avLst/>
          </a:prstGeom>
        </p:spPr>
      </p:pic>
    </p:spTree>
    <p:extLst>
      <p:ext uri="{BB962C8B-B14F-4D97-AF65-F5344CB8AC3E}">
        <p14:creationId xmlns:p14="http://schemas.microsoft.com/office/powerpoint/2010/main" val="37838578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Function (Continue</a:t>
            </a:r>
            <a:r>
              <a:rPr lang="en-US" dirty="0" smtClean="0"/>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0533" y="1033272"/>
            <a:ext cx="7848714" cy="5550408"/>
          </a:xfrm>
          <a:prstGeom prst="rect">
            <a:avLst/>
          </a:prstGeom>
        </p:spPr>
      </p:pic>
    </p:spTree>
    <p:extLst>
      <p:ext uri="{BB962C8B-B14F-4D97-AF65-F5344CB8AC3E}">
        <p14:creationId xmlns:p14="http://schemas.microsoft.com/office/powerpoint/2010/main" val="957736457"/>
      </p:ext>
    </p:extLst>
  </p:cSld>
  <p:clrMapOvr>
    <a:masterClrMapping/>
  </p:clrMapOvr>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6873</TotalTime>
  <Words>1227</Words>
  <Application>Microsoft Office PowerPoint</Application>
  <PresentationFormat>Widescreen</PresentationFormat>
  <Paragraphs>368</Paragraphs>
  <Slides>69</Slides>
  <Notes>1</Notes>
  <HiddenSlides>0</HiddenSlides>
  <MMClips>6</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1" baseType="lpstr">
      <vt:lpstr>medium-content-serif-font</vt:lpstr>
      <vt:lpstr>Arial</vt:lpstr>
      <vt:lpstr>Calibri</vt:lpstr>
      <vt:lpstr>Cambria Math</vt:lpstr>
      <vt:lpstr>Courier New</vt:lpstr>
      <vt:lpstr>Georgia</vt:lpstr>
      <vt:lpstr>Impact</vt:lpstr>
      <vt:lpstr>Times New Roman</vt:lpstr>
      <vt:lpstr>Wingdings</vt:lpstr>
      <vt:lpstr>Uwaterloo_Theme</vt:lpstr>
      <vt:lpstr>Uwaterloo</vt:lpstr>
      <vt:lpstr>Equation</vt:lpstr>
      <vt:lpstr>Neural Network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205</cp:revision>
  <dcterms:created xsi:type="dcterms:W3CDTF">2018-10-10T19:11:49Z</dcterms:created>
  <dcterms:modified xsi:type="dcterms:W3CDTF">2020-03-09T00:35:39Z</dcterms:modified>
</cp:coreProperties>
</file>